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42"/>
  </p:notesMasterIdLst>
  <p:sldIdLst>
    <p:sldId id="256" r:id="rId2"/>
    <p:sldId id="303" r:id="rId3"/>
    <p:sldId id="257" r:id="rId4"/>
    <p:sldId id="258" r:id="rId5"/>
    <p:sldId id="300" r:id="rId6"/>
    <p:sldId id="259" r:id="rId7"/>
    <p:sldId id="301" r:id="rId8"/>
    <p:sldId id="269" r:id="rId9"/>
    <p:sldId id="270" r:id="rId10"/>
    <p:sldId id="271" r:id="rId11"/>
    <p:sldId id="272" r:id="rId12"/>
    <p:sldId id="273" r:id="rId13"/>
    <p:sldId id="302" r:id="rId14"/>
    <p:sldId id="274" r:id="rId15"/>
    <p:sldId id="275" r:id="rId16"/>
    <p:sldId id="279" r:id="rId17"/>
    <p:sldId id="280" r:id="rId18"/>
    <p:sldId id="281" r:id="rId19"/>
    <p:sldId id="282" r:id="rId20"/>
    <p:sldId id="283" r:id="rId21"/>
    <p:sldId id="284" r:id="rId22"/>
    <p:sldId id="285" r:id="rId23"/>
    <p:sldId id="288" r:id="rId24"/>
    <p:sldId id="286" r:id="rId25"/>
    <p:sldId id="277" r:id="rId26"/>
    <p:sldId id="278" r:id="rId27"/>
    <p:sldId id="287" r:id="rId28"/>
    <p:sldId id="304" r:id="rId29"/>
    <p:sldId id="305" r:id="rId30"/>
    <p:sldId id="289" r:id="rId31"/>
    <p:sldId id="290" r:id="rId32"/>
    <p:sldId id="291" r:id="rId33"/>
    <p:sldId id="292" r:id="rId34"/>
    <p:sldId id="293" r:id="rId35"/>
    <p:sldId id="294" r:id="rId36"/>
    <p:sldId id="295" r:id="rId37"/>
    <p:sldId id="296" r:id="rId38"/>
    <p:sldId id="297" r:id="rId39"/>
    <p:sldId id="298"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418" autoAdjust="0"/>
    <p:restoredTop sz="86433" autoAdjust="0"/>
  </p:normalViewPr>
  <p:slideViewPr>
    <p:cSldViewPr snapToGrid="0">
      <p:cViewPr varScale="1">
        <p:scale>
          <a:sx n="99" d="100"/>
          <a:sy n="99" d="100"/>
        </p:scale>
        <p:origin x="2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D87214F-2620-4C74-9EB2-066ACE7750AF}" type="datetimeFigureOut">
              <a:rPr lang="he-IL" smtClean="0"/>
              <a:t>כ"ו/טבת/תש"פ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3552336-3677-4DD3-AF94-221FEDCC9D25}" type="slidenum">
              <a:rPr lang="he-IL" smtClean="0"/>
              <a:t>‹#›</a:t>
            </a:fld>
            <a:endParaRPr lang="he-IL"/>
          </a:p>
        </p:txBody>
      </p:sp>
    </p:spTree>
    <p:extLst>
      <p:ext uri="{BB962C8B-B14F-4D97-AF65-F5344CB8AC3E}">
        <p14:creationId xmlns:p14="http://schemas.microsoft.com/office/powerpoint/2010/main" val="274025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3552336-3677-4DD3-AF94-221FEDCC9D25}" type="slidenum">
              <a:rPr lang="he-IL" smtClean="0"/>
              <a:t>24</a:t>
            </a:fld>
            <a:endParaRPr lang="he-IL"/>
          </a:p>
        </p:txBody>
      </p:sp>
    </p:spTree>
    <p:extLst>
      <p:ext uri="{BB962C8B-B14F-4D97-AF65-F5344CB8AC3E}">
        <p14:creationId xmlns:p14="http://schemas.microsoft.com/office/powerpoint/2010/main" val="395993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17526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64773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3956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28311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0928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75765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16011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64217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6421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31610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878875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7419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85960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27759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94796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0995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65524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41272B0-9E66-49B9-806A-DF745ED9E3D8}" type="datetimeFigureOut">
              <a:rPr lang="he-IL" smtClean="0"/>
              <a:t>כ"ו/טבת/תש"פ</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59C2442-DD11-4209-8383-6DE73E92CADC}" type="slidenum">
              <a:rPr lang="he-IL" smtClean="0"/>
              <a:t>‹#›</a:t>
            </a:fld>
            <a:endParaRPr lang="he-IL"/>
          </a:p>
        </p:txBody>
      </p:sp>
    </p:spTree>
    <p:extLst>
      <p:ext uri="{BB962C8B-B14F-4D97-AF65-F5344CB8AC3E}">
        <p14:creationId xmlns:p14="http://schemas.microsoft.com/office/powerpoint/2010/main" val="293748094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vgenyVendrov/AndroidStudioProject" TargetMode="External"/><Relationship Id="rId2" Type="http://schemas.openxmlformats.org/officeDocument/2006/relationships/hyperlink" Target="https://console.firebase.google.com/project/busy-abf43/database/busy-abf43/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423A84C-87FD-4569-B635-E3F3BD43E20C}"/>
              </a:ext>
            </a:extLst>
          </p:cNvPr>
          <p:cNvSpPr/>
          <p:nvPr/>
        </p:nvSpPr>
        <p:spPr>
          <a:xfrm>
            <a:off x="4313937" y="2505670"/>
            <a:ext cx="2874653" cy="1569660"/>
          </a:xfrm>
          <a:prstGeom prst="rect">
            <a:avLst/>
          </a:prstGeom>
          <a:noFill/>
        </p:spPr>
        <p:txBody>
          <a:bodyPr wrap="square" lIns="91440" tIns="45720" rIns="91440" bIns="45720">
            <a:spAutoFit/>
          </a:bodyPr>
          <a:lstStyle/>
          <a:p>
            <a:pPr algn="ctr"/>
            <a:r>
              <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Busy</a:t>
            </a:r>
            <a:endParaRPr lang="he-IL"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4288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55991-2BFC-484A-8E8D-0736C3992C09}"/>
              </a:ext>
            </a:extLst>
          </p:cNvPr>
          <p:cNvPicPr>
            <a:picLocks noChangeAspect="1"/>
          </p:cNvPicPr>
          <p:nvPr/>
        </p:nvPicPr>
        <p:blipFill>
          <a:blip r:embed="rId2"/>
          <a:stretch>
            <a:fillRect/>
          </a:stretch>
        </p:blipFill>
        <p:spPr>
          <a:xfrm>
            <a:off x="1258152" y="85725"/>
            <a:ext cx="8924925" cy="6686550"/>
          </a:xfrm>
          <a:prstGeom prst="rect">
            <a:avLst/>
          </a:prstGeom>
        </p:spPr>
      </p:pic>
    </p:spTree>
    <p:extLst>
      <p:ext uri="{BB962C8B-B14F-4D97-AF65-F5344CB8AC3E}">
        <p14:creationId xmlns:p14="http://schemas.microsoft.com/office/powerpoint/2010/main" val="59203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A5022-90D1-46CB-93CA-99D7662A3413}"/>
              </a:ext>
            </a:extLst>
          </p:cNvPr>
          <p:cNvPicPr>
            <a:picLocks noChangeAspect="1"/>
          </p:cNvPicPr>
          <p:nvPr/>
        </p:nvPicPr>
        <p:blipFill>
          <a:blip r:embed="rId2"/>
          <a:stretch>
            <a:fillRect/>
          </a:stretch>
        </p:blipFill>
        <p:spPr>
          <a:xfrm>
            <a:off x="4148488" y="413332"/>
            <a:ext cx="6193820" cy="6319540"/>
          </a:xfrm>
          <a:prstGeom prst="rect">
            <a:avLst/>
          </a:prstGeom>
        </p:spPr>
      </p:pic>
      <p:sp>
        <p:nvSpPr>
          <p:cNvPr id="2" name="TextBox 1">
            <a:extLst>
              <a:ext uri="{FF2B5EF4-FFF2-40B4-BE49-F238E27FC236}">
                <a16:creationId xmlns:a16="http://schemas.microsoft.com/office/drawing/2014/main" id="{49C5C9FB-67F1-4EE2-99EE-A68C7703C3D0}"/>
              </a:ext>
            </a:extLst>
          </p:cNvPr>
          <p:cNvSpPr txBox="1"/>
          <p:nvPr/>
        </p:nvSpPr>
        <p:spPr>
          <a:xfrm>
            <a:off x="452387" y="644893"/>
            <a:ext cx="3031958" cy="646331"/>
          </a:xfrm>
          <a:prstGeom prst="rect">
            <a:avLst/>
          </a:prstGeom>
          <a:noFill/>
        </p:spPr>
        <p:txBody>
          <a:bodyPr wrap="square" rtlCol="1">
            <a:spAutoFit/>
          </a:bodyPr>
          <a:lstStyle/>
          <a:p>
            <a:r>
              <a:rPr lang="en-US" dirty="0"/>
              <a:t>SEQUENCE DIAGRAM UML</a:t>
            </a:r>
            <a:endParaRPr lang="he-IL" dirty="0"/>
          </a:p>
        </p:txBody>
      </p:sp>
    </p:spTree>
    <p:extLst>
      <p:ext uri="{BB962C8B-B14F-4D97-AF65-F5344CB8AC3E}">
        <p14:creationId xmlns:p14="http://schemas.microsoft.com/office/powerpoint/2010/main" val="95207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740B1-6922-4B3B-8FE2-DCADF2E952B9}"/>
              </a:ext>
            </a:extLst>
          </p:cNvPr>
          <p:cNvPicPr>
            <a:picLocks noChangeAspect="1"/>
          </p:cNvPicPr>
          <p:nvPr/>
        </p:nvPicPr>
        <p:blipFill>
          <a:blip r:embed="rId2"/>
          <a:stretch>
            <a:fillRect/>
          </a:stretch>
        </p:blipFill>
        <p:spPr>
          <a:xfrm>
            <a:off x="1735631" y="1575718"/>
            <a:ext cx="7719712" cy="4698399"/>
          </a:xfrm>
          <a:prstGeom prst="rect">
            <a:avLst/>
          </a:prstGeom>
        </p:spPr>
      </p:pic>
      <p:sp>
        <p:nvSpPr>
          <p:cNvPr id="2" name="TextBox 1">
            <a:extLst>
              <a:ext uri="{FF2B5EF4-FFF2-40B4-BE49-F238E27FC236}">
                <a16:creationId xmlns:a16="http://schemas.microsoft.com/office/drawing/2014/main" id="{096953CC-F758-48A3-92B0-7A8FC1C93C96}"/>
              </a:ext>
            </a:extLst>
          </p:cNvPr>
          <p:cNvSpPr txBox="1"/>
          <p:nvPr/>
        </p:nvSpPr>
        <p:spPr>
          <a:xfrm>
            <a:off x="1491916" y="625642"/>
            <a:ext cx="2512193" cy="646331"/>
          </a:xfrm>
          <a:prstGeom prst="rect">
            <a:avLst/>
          </a:prstGeom>
          <a:noFill/>
        </p:spPr>
        <p:txBody>
          <a:bodyPr wrap="square" rtlCol="1">
            <a:spAutoFit/>
          </a:bodyPr>
          <a:lstStyle/>
          <a:p>
            <a:r>
              <a:rPr lang="en-US" dirty="0"/>
              <a:t>STATE MACHINE UML</a:t>
            </a:r>
          </a:p>
          <a:p>
            <a:endParaRPr lang="he-IL" dirty="0"/>
          </a:p>
        </p:txBody>
      </p:sp>
    </p:spTree>
    <p:extLst>
      <p:ext uri="{BB962C8B-B14F-4D97-AF65-F5344CB8AC3E}">
        <p14:creationId xmlns:p14="http://schemas.microsoft.com/office/powerpoint/2010/main" val="37364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AB6-12EB-4364-92E0-14CF64475AAD}"/>
              </a:ext>
            </a:extLst>
          </p:cNvPr>
          <p:cNvSpPr>
            <a:spLocks noGrp="1"/>
          </p:cNvSpPr>
          <p:nvPr>
            <p:ph type="title"/>
          </p:nvPr>
        </p:nvSpPr>
        <p:spPr>
          <a:xfrm>
            <a:off x="2349783" y="2728735"/>
            <a:ext cx="9404723" cy="1400530"/>
          </a:xfrm>
        </p:spPr>
        <p:txBody>
          <a:bodyPr/>
          <a:lstStyle/>
          <a:p>
            <a:r>
              <a:rPr lang="he-IL" dirty="0"/>
              <a:t>הצגת האפליקציה - פונקציונליות</a:t>
            </a:r>
          </a:p>
        </p:txBody>
      </p:sp>
    </p:spTree>
    <p:extLst>
      <p:ext uri="{BB962C8B-B14F-4D97-AF65-F5344CB8AC3E}">
        <p14:creationId xmlns:p14="http://schemas.microsoft.com/office/powerpoint/2010/main" val="808941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BC3E-AA62-4862-BDBF-D5F6B687EB5B}"/>
              </a:ext>
            </a:extLst>
          </p:cNvPr>
          <p:cNvSpPr>
            <a:spLocks noGrp="1"/>
          </p:cNvSpPr>
          <p:nvPr>
            <p:ph type="title"/>
          </p:nvPr>
        </p:nvSpPr>
        <p:spPr>
          <a:xfrm>
            <a:off x="8721706" y="366090"/>
            <a:ext cx="2934487" cy="914069"/>
          </a:xfrm>
        </p:spPr>
        <p:txBody>
          <a:bodyPr/>
          <a:lstStyle/>
          <a:p>
            <a:r>
              <a:rPr lang="he-IL" dirty="0"/>
              <a:t>פונקציונליות</a:t>
            </a:r>
          </a:p>
        </p:txBody>
      </p:sp>
      <p:sp>
        <p:nvSpPr>
          <p:cNvPr id="3" name="Content Placeholder 2">
            <a:extLst>
              <a:ext uri="{FF2B5EF4-FFF2-40B4-BE49-F238E27FC236}">
                <a16:creationId xmlns:a16="http://schemas.microsoft.com/office/drawing/2014/main" id="{8B0E17FB-2FDF-477F-9273-4F8BBF35E45B}"/>
              </a:ext>
            </a:extLst>
          </p:cNvPr>
          <p:cNvSpPr>
            <a:spLocks noGrp="1"/>
          </p:cNvSpPr>
          <p:nvPr>
            <p:ph idx="1"/>
          </p:nvPr>
        </p:nvSpPr>
        <p:spPr/>
        <p:txBody>
          <a:bodyPr/>
          <a:lstStyle/>
          <a:p>
            <a:r>
              <a:rPr lang="he-IL" dirty="0"/>
              <a:t>את הפונקציונליות נחלק ל-2 חלקים, צד לקוח וצד מסעדה</a:t>
            </a:r>
          </a:p>
          <a:p>
            <a:r>
              <a:rPr lang="he-IL" dirty="0"/>
              <a:t>נתחיל עם הלקוח</a:t>
            </a:r>
          </a:p>
        </p:txBody>
      </p:sp>
    </p:spTree>
    <p:extLst>
      <p:ext uri="{BB962C8B-B14F-4D97-AF65-F5344CB8AC3E}">
        <p14:creationId xmlns:p14="http://schemas.microsoft.com/office/powerpoint/2010/main" val="384519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60F9-F68A-4A55-AE3D-667C8464E150}"/>
              </a:ext>
            </a:extLst>
          </p:cNvPr>
          <p:cNvSpPr>
            <a:spLocks noGrp="1"/>
          </p:cNvSpPr>
          <p:nvPr>
            <p:ph type="title"/>
          </p:nvPr>
        </p:nvSpPr>
        <p:spPr>
          <a:xfrm>
            <a:off x="8887325" y="482445"/>
            <a:ext cx="3028750" cy="768660"/>
          </a:xfrm>
        </p:spPr>
        <p:txBody>
          <a:bodyPr>
            <a:normAutofit fontScale="90000"/>
          </a:bodyPr>
          <a:lstStyle/>
          <a:p>
            <a:r>
              <a:rPr lang="he-IL" dirty="0"/>
              <a:t>הרשמת לקוח</a:t>
            </a:r>
            <a:br>
              <a:rPr lang="he-IL" dirty="0"/>
            </a:br>
            <a:endParaRPr lang="he-IL" dirty="0"/>
          </a:p>
        </p:txBody>
      </p:sp>
      <p:pic>
        <p:nvPicPr>
          <p:cNvPr id="7" name="Picture 6">
            <a:extLst>
              <a:ext uri="{FF2B5EF4-FFF2-40B4-BE49-F238E27FC236}">
                <a16:creationId xmlns:a16="http://schemas.microsoft.com/office/drawing/2014/main" id="{8C85AD82-A9DC-44EC-B3F4-08E113ED00C4}"/>
              </a:ext>
            </a:extLst>
          </p:cNvPr>
          <p:cNvPicPr>
            <a:picLocks noChangeAspect="1"/>
          </p:cNvPicPr>
          <p:nvPr/>
        </p:nvPicPr>
        <p:blipFill>
          <a:blip r:embed="rId2"/>
          <a:stretch>
            <a:fillRect/>
          </a:stretch>
        </p:blipFill>
        <p:spPr>
          <a:xfrm>
            <a:off x="431533" y="866775"/>
            <a:ext cx="2743200" cy="5124450"/>
          </a:xfrm>
          <a:prstGeom prst="rect">
            <a:avLst/>
          </a:prstGeom>
        </p:spPr>
      </p:pic>
      <p:sp>
        <p:nvSpPr>
          <p:cNvPr id="8" name="Arrow: Right 7">
            <a:extLst>
              <a:ext uri="{FF2B5EF4-FFF2-40B4-BE49-F238E27FC236}">
                <a16:creationId xmlns:a16="http://schemas.microsoft.com/office/drawing/2014/main" id="{2B968E1C-347B-46F4-A9FB-7CBEBA141AFB}"/>
              </a:ext>
            </a:extLst>
          </p:cNvPr>
          <p:cNvSpPr/>
          <p:nvPr/>
        </p:nvSpPr>
        <p:spPr>
          <a:xfrm>
            <a:off x="3247724" y="2820201"/>
            <a:ext cx="1212783" cy="608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3EB77389-E060-41E3-A46F-5993E21EE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499" y="886395"/>
            <a:ext cx="2846672" cy="5085209"/>
          </a:xfrm>
          <a:prstGeom prst="rect">
            <a:avLst/>
          </a:prstGeom>
        </p:spPr>
      </p:pic>
      <p:sp>
        <p:nvSpPr>
          <p:cNvPr id="11" name="Arrow: Right 10">
            <a:extLst>
              <a:ext uri="{FF2B5EF4-FFF2-40B4-BE49-F238E27FC236}">
                <a16:creationId xmlns:a16="http://schemas.microsoft.com/office/drawing/2014/main" id="{7A79A7F7-C451-4EC9-95CC-43842E04D7EE}"/>
              </a:ext>
            </a:extLst>
          </p:cNvPr>
          <p:cNvSpPr/>
          <p:nvPr/>
        </p:nvSpPr>
        <p:spPr>
          <a:xfrm>
            <a:off x="7559842" y="2916455"/>
            <a:ext cx="1426945" cy="587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38256E82-6AAD-4F3B-94DF-09E185A0F1B2}"/>
              </a:ext>
            </a:extLst>
          </p:cNvPr>
          <p:cNvPicPr>
            <a:picLocks noChangeAspect="1"/>
          </p:cNvPicPr>
          <p:nvPr/>
        </p:nvPicPr>
        <p:blipFill>
          <a:blip r:embed="rId4"/>
          <a:stretch>
            <a:fillRect/>
          </a:stretch>
        </p:blipFill>
        <p:spPr>
          <a:xfrm>
            <a:off x="9019974" y="1905100"/>
            <a:ext cx="3000375" cy="2609850"/>
          </a:xfrm>
          <a:prstGeom prst="rect">
            <a:avLst/>
          </a:prstGeom>
        </p:spPr>
      </p:pic>
    </p:spTree>
    <p:extLst>
      <p:ext uri="{BB962C8B-B14F-4D97-AF65-F5344CB8AC3E}">
        <p14:creationId xmlns:p14="http://schemas.microsoft.com/office/powerpoint/2010/main" val="16766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0905-36A9-4A05-9B51-ED7A81868D3C}"/>
              </a:ext>
            </a:extLst>
          </p:cNvPr>
          <p:cNvSpPr>
            <a:spLocks noGrp="1"/>
          </p:cNvSpPr>
          <p:nvPr>
            <p:ph type="title"/>
          </p:nvPr>
        </p:nvSpPr>
        <p:spPr>
          <a:xfrm>
            <a:off x="6537798" y="489688"/>
            <a:ext cx="5383960" cy="857188"/>
          </a:xfrm>
        </p:spPr>
        <p:txBody>
          <a:bodyPr/>
          <a:lstStyle/>
          <a:p>
            <a:r>
              <a:rPr lang="he-IL" dirty="0"/>
              <a:t>עריכת פרטי משתמש 1\2</a:t>
            </a:r>
          </a:p>
        </p:txBody>
      </p:sp>
      <p:pic>
        <p:nvPicPr>
          <p:cNvPr id="5" name="Picture 4">
            <a:extLst>
              <a:ext uri="{FF2B5EF4-FFF2-40B4-BE49-F238E27FC236}">
                <a16:creationId xmlns:a16="http://schemas.microsoft.com/office/drawing/2014/main" id="{DB01BADA-C46A-4666-BF2F-AB4089D06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95688"/>
            <a:ext cx="2300086" cy="4324486"/>
          </a:xfrm>
          <a:prstGeom prst="rect">
            <a:avLst/>
          </a:prstGeom>
        </p:spPr>
      </p:pic>
      <p:sp>
        <p:nvSpPr>
          <p:cNvPr id="6" name="Arrow: Right 5">
            <a:extLst>
              <a:ext uri="{FF2B5EF4-FFF2-40B4-BE49-F238E27FC236}">
                <a16:creationId xmlns:a16="http://schemas.microsoft.com/office/drawing/2014/main" id="{1F45D264-3F71-4DA6-9593-B322E2B85A6C}"/>
              </a:ext>
            </a:extLst>
          </p:cNvPr>
          <p:cNvSpPr/>
          <p:nvPr/>
        </p:nvSpPr>
        <p:spPr>
          <a:xfrm>
            <a:off x="2280897"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0CDE927F-AC0F-40EA-ADA5-A1497188B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05" y="1690688"/>
            <a:ext cx="2300085" cy="4324484"/>
          </a:xfrm>
          <a:prstGeom prst="rect">
            <a:avLst/>
          </a:prstGeom>
        </p:spPr>
      </p:pic>
      <p:sp>
        <p:nvSpPr>
          <p:cNvPr id="9" name="Arrow: Right 8">
            <a:extLst>
              <a:ext uri="{FF2B5EF4-FFF2-40B4-BE49-F238E27FC236}">
                <a16:creationId xmlns:a16="http://schemas.microsoft.com/office/drawing/2014/main" id="{B734F04E-B479-4CD0-B370-5F82ADC379FA}"/>
              </a:ext>
            </a:extLst>
          </p:cNvPr>
          <p:cNvSpPr/>
          <p:nvPr/>
        </p:nvSpPr>
        <p:spPr>
          <a:xfrm>
            <a:off x="5559390"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48A49C97-35E8-49F8-BB02-9FE56D456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1549868"/>
            <a:ext cx="2380565" cy="4465304"/>
          </a:xfrm>
          <a:prstGeom prst="rect">
            <a:avLst/>
          </a:prstGeom>
        </p:spPr>
      </p:pic>
      <p:sp>
        <p:nvSpPr>
          <p:cNvPr id="12" name="Arrow: Right 11">
            <a:extLst>
              <a:ext uri="{FF2B5EF4-FFF2-40B4-BE49-F238E27FC236}">
                <a16:creationId xmlns:a16="http://schemas.microsoft.com/office/drawing/2014/main" id="{58BA652D-2088-42A7-A366-4125B63D2F24}"/>
              </a:ext>
            </a:extLst>
          </p:cNvPr>
          <p:cNvSpPr/>
          <p:nvPr/>
        </p:nvSpPr>
        <p:spPr>
          <a:xfrm>
            <a:off x="8926746" y="33682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B1FD9B3C-04EF-4EB7-9B63-B8FE65931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049" y="1549868"/>
            <a:ext cx="2278462" cy="4324484"/>
          </a:xfrm>
          <a:prstGeom prst="rect">
            <a:avLst/>
          </a:prstGeom>
        </p:spPr>
      </p:pic>
    </p:spTree>
    <p:extLst>
      <p:ext uri="{BB962C8B-B14F-4D97-AF65-F5344CB8AC3E}">
        <p14:creationId xmlns:p14="http://schemas.microsoft.com/office/powerpoint/2010/main" val="8501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CF0-85D6-43AB-8F88-ED12A6A82EB4}"/>
              </a:ext>
            </a:extLst>
          </p:cNvPr>
          <p:cNvSpPr>
            <a:spLocks noGrp="1"/>
          </p:cNvSpPr>
          <p:nvPr>
            <p:ph type="title"/>
          </p:nvPr>
        </p:nvSpPr>
        <p:spPr>
          <a:xfrm>
            <a:off x="6506679" y="507899"/>
            <a:ext cx="4954720" cy="779316"/>
          </a:xfrm>
        </p:spPr>
        <p:txBody>
          <a:bodyPr/>
          <a:lstStyle/>
          <a:p>
            <a:r>
              <a:rPr lang="he-IL" dirty="0"/>
              <a:t>עריכת פרטי משתמש 2\2</a:t>
            </a:r>
          </a:p>
        </p:txBody>
      </p:sp>
      <p:pic>
        <p:nvPicPr>
          <p:cNvPr id="4" name="Picture 3">
            <a:extLst>
              <a:ext uri="{FF2B5EF4-FFF2-40B4-BE49-F238E27FC236}">
                <a16:creationId xmlns:a16="http://schemas.microsoft.com/office/drawing/2014/main" id="{7CE4935F-6CFD-48F7-B5A1-0B47FF41E1DF}"/>
              </a:ext>
            </a:extLst>
          </p:cNvPr>
          <p:cNvPicPr>
            <a:picLocks noChangeAspect="1"/>
          </p:cNvPicPr>
          <p:nvPr/>
        </p:nvPicPr>
        <p:blipFill>
          <a:blip r:embed="rId2"/>
          <a:stretch>
            <a:fillRect/>
          </a:stretch>
        </p:blipFill>
        <p:spPr>
          <a:xfrm>
            <a:off x="1371750" y="1978231"/>
            <a:ext cx="3990975" cy="3352800"/>
          </a:xfrm>
          <a:prstGeom prst="rect">
            <a:avLst/>
          </a:prstGeom>
        </p:spPr>
      </p:pic>
      <p:sp>
        <p:nvSpPr>
          <p:cNvPr id="5" name="Arrow: Right 4">
            <a:extLst>
              <a:ext uri="{FF2B5EF4-FFF2-40B4-BE49-F238E27FC236}">
                <a16:creationId xmlns:a16="http://schemas.microsoft.com/office/drawing/2014/main" id="{39DBD33B-5D6A-4DC3-A409-D149493EC32D}"/>
              </a:ext>
            </a:extLst>
          </p:cNvPr>
          <p:cNvSpPr/>
          <p:nvPr/>
        </p:nvSpPr>
        <p:spPr>
          <a:xfrm>
            <a:off x="-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Arrow: Right 5">
            <a:extLst>
              <a:ext uri="{FF2B5EF4-FFF2-40B4-BE49-F238E27FC236}">
                <a16:creationId xmlns:a16="http://schemas.microsoft.com/office/drawing/2014/main" id="{C5286FAF-02A9-4A45-9A2F-0787E8A55A17}"/>
              </a:ext>
            </a:extLst>
          </p:cNvPr>
          <p:cNvSpPr/>
          <p:nvPr/>
        </p:nvSpPr>
        <p:spPr>
          <a:xfrm>
            <a:off x="544469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3ED7F839-37EA-46FB-A0D4-844D5963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1383468"/>
            <a:ext cx="2536094" cy="4734832"/>
          </a:xfrm>
          <a:prstGeom prst="rect">
            <a:avLst/>
          </a:prstGeom>
        </p:spPr>
      </p:pic>
    </p:spTree>
    <p:extLst>
      <p:ext uri="{BB962C8B-B14F-4D97-AF65-F5344CB8AC3E}">
        <p14:creationId xmlns:p14="http://schemas.microsoft.com/office/powerpoint/2010/main" val="364997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2AEF-9483-405E-8592-78E76473D70F}"/>
              </a:ext>
            </a:extLst>
          </p:cNvPr>
          <p:cNvSpPr>
            <a:spLocks noGrp="1"/>
          </p:cNvSpPr>
          <p:nvPr>
            <p:ph type="title"/>
          </p:nvPr>
        </p:nvSpPr>
        <p:spPr>
          <a:xfrm>
            <a:off x="4004110" y="432480"/>
            <a:ext cx="7392202" cy="865943"/>
          </a:xfrm>
        </p:spPr>
        <p:txBody>
          <a:bodyPr/>
          <a:lstStyle/>
          <a:p>
            <a:r>
              <a:rPr lang="he-IL" dirty="0"/>
              <a:t>חיפוש מסעדה לפי פרמטרים שונים 1\2 </a:t>
            </a:r>
          </a:p>
        </p:txBody>
      </p:sp>
      <p:pic>
        <p:nvPicPr>
          <p:cNvPr id="4" name="Picture 3">
            <a:extLst>
              <a:ext uri="{FF2B5EF4-FFF2-40B4-BE49-F238E27FC236}">
                <a16:creationId xmlns:a16="http://schemas.microsoft.com/office/drawing/2014/main" id="{C2B2417A-274E-461C-900E-1CF86408B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2536094" cy="4734832"/>
          </a:xfrm>
          <a:prstGeom prst="rect">
            <a:avLst/>
          </a:prstGeom>
        </p:spPr>
      </p:pic>
      <p:pic>
        <p:nvPicPr>
          <p:cNvPr id="7" name="Picture 6">
            <a:extLst>
              <a:ext uri="{FF2B5EF4-FFF2-40B4-BE49-F238E27FC236}">
                <a16:creationId xmlns:a16="http://schemas.microsoft.com/office/drawing/2014/main" id="{A56A2F0F-FFC1-441A-8D7E-62D54FEC8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284" y="1690688"/>
            <a:ext cx="2536095" cy="4768216"/>
          </a:xfrm>
          <a:prstGeom prst="rect">
            <a:avLst/>
          </a:prstGeom>
        </p:spPr>
      </p:pic>
      <p:pic>
        <p:nvPicPr>
          <p:cNvPr id="10" name="Picture 9">
            <a:extLst>
              <a:ext uri="{FF2B5EF4-FFF2-40B4-BE49-F238E27FC236}">
                <a16:creationId xmlns:a16="http://schemas.microsoft.com/office/drawing/2014/main" id="{B006FFFC-0D1E-4BBC-A2F0-9BDC07C6A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644" y="1690688"/>
            <a:ext cx="2462113" cy="4734832"/>
          </a:xfrm>
          <a:prstGeom prst="rect">
            <a:avLst/>
          </a:prstGeom>
        </p:spPr>
      </p:pic>
      <p:sp>
        <p:nvSpPr>
          <p:cNvPr id="11" name="Arrow: Right 10">
            <a:extLst>
              <a:ext uri="{FF2B5EF4-FFF2-40B4-BE49-F238E27FC236}">
                <a16:creationId xmlns:a16="http://schemas.microsoft.com/office/drawing/2014/main" id="{A005ACAA-9553-4C15-B18A-743F7ED432E2}"/>
              </a:ext>
            </a:extLst>
          </p:cNvPr>
          <p:cNvSpPr/>
          <p:nvPr/>
        </p:nvSpPr>
        <p:spPr>
          <a:xfrm>
            <a:off x="902283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6676460B-2E4A-4641-B9DA-06932AAFB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9022" y="1727398"/>
            <a:ext cx="2351960" cy="4731506"/>
          </a:xfrm>
          <a:prstGeom prst="rect">
            <a:avLst/>
          </a:prstGeom>
        </p:spPr>
      </p:pic>
      <p:sp>
        <p:nvSpPr>
          <p:cNvPr id="14" name="Arrow: Right 13">
            <a:extLst>
              <a:ext uri="{FF2B5EF4-FFF2-40B4-BE49-F238E27FC236}">
                <a16:creationId xmlns:a16="http://schemas.microsoft.com/office/drawing/2014/main" id="{DECD28C4-0189-4F6D-94A8-2ED7146EEA94}"/>
              </a:ext>
            </a:extLst>
          </p:cNvPr>
          <p:cNvSpPr/>
          <p:nvPr/>
        </p:nvSpPr>
        <p:spPr>
          <a:xfrm>
            <a:off x="580030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4B82AF49-3013-4722-BB19-F91802CECCCF}"/>
              </a:ext>
            </a:extLst>
          </p:cNvPr>
          <p:cNvSpPr/>
          <p:nvPr/>
        </p:nvSpPr>
        <p:spPr>
          <a:xfrm>
            <a:off x="2528019"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510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B5B3-A2F1-426C-AA76-21134D93CAC8}"/>
              </a:ext>
            </a:extLst>
          </p:cNvPr>
          <p:cNvSpPr>
            <a:spLocks noGrp="1"/>
          </p:cNvSpPr>
          <p:nvPr>
            <p:ph type="title"/>
          </p:nvPr>
        </p:nvSpPr>
        <p:spPr>
          <a:xfrm>
            <a:off x="3878981" y="500844"/>
            <a:ext cx="7408452" cy="767517"/>
          </a:xfrm>
        </p:spPr>
        <p:txBody>
          <a:bodyPr/>
          <a:lstStyle/>
          <a:p>
            <a:r>
              <a:rPr lang="he-IL" dirty="0"/>
              <a:t>חיפוש מסעדה לפי פרמטרים שונים  2\2</a:t>
            </a:r>
          </a:p>
        </p:txBody>
      </p:sp>
      <p:pic>
        <p:nvPicPr>
          <p:cNvPr id="5" name="Picture 4">
            <a:extLst>
              <a:ext uri="{FF2B5EF4-FFF2-40B4-BE49-F238E27FC236}">
                <a16:creationId xmlns:a16="http://schemas.microsoft.com/office/drawing/2014/main" id="{CBBA7FBD-294E-48F8-A79F-5437DD923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4252"/>
            <a:ext cx="2544097" cy="4755322"/>
          </a:xfrm>
          <a:prstGeom prst="rect">
            <a:avLst/>
          </a:prstGeom>
        </p:spPr>
      </p:pic>
      <p:sp>
        <p:nvSpPr>
          <p:cNvPr id="6" name="Arrow: Right 5">
            <a:extLst>
              <a:ext uri="{FF2B5EF4-FFF2-40B4-BE49-F238E27FC236}">
                <a16:creationId xmlns:a16="http://schemas.microsoft.com/office/drawing/2014/main" id="{7359D5D6-D8C4-49F2-9CA1-FB7ED2926822}"/>
              </a:ext>
            </a:extLst>
          </p:cNvPr>
          <p:cNvSpPr/>
          <p:nvPr/>
        </p:nvSpPr>
        <p:spPr>
          <a:xfrm>
            <a:off x="2544097" y="33172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5C1F19C-A549-4A10-8872-9CD71E3BBB93}"/>
              </a:ext>
            </a:extLst>
          </p:cNvPr>
          <p:cNvPicPr>
            <a:picLocks noChangeAspect="1"/>
          </p:cNvPicPr>
          <p:nvPr/>
        </p:nvPicPr>
        <p:blipFill>
          <a:blip r:embed="rId3"/>
          <a:stretch>
            <a:fillRect/>
          </a:stretch>
        </p:blipFill>
        <p:spPr>
          <a:xfrm>
            <a:off x="3522505" y="2111797"/>
            <a:ext cx="4438650" cy="2895600"/>
          </a:xfrm>
          <a:prstGeom prst="rect">
            <a:avLst/>
          </a:prstGeom>
        </p:spPr>
      </p:pic>
    </p:spTree>
    <p:extLst>
      <p:ext uri="{BB962C8B-B14F-4D97-AF65-F5344CB8AC3E}">
        <p14:creationId xmlns:p14="http://schemas.microsoft.com/office/powerpoint/2010/main" val="165992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FBAB-838A-40B6-BD32-FB4121D758D6}"/>
              </a:ext>
            </a:extLst>
          </p:cNvPr>
          <p:cNvSpPr>
            <a:spLocks noGrp="1"/>
          </p:cNvSpPr>
          <p:nvPr>
            <p:ph type="title"/>
          </p:nvPr>
        </p:nvSpPr>
        <p:spPr>
          <a:xfrm>
            <a:off x="8510420" y="471968"/>
            <a:ext cx="3078866" cy="817817"/>
          </a:xfrm>
        </p:spPr>
        <p:txBody>
          <a:bodyPr/>
          <a:lstStyle/>
          <a:p>
            <a:r>
              <a:rPr lang="he-IL" dirty="0"/>
              <a:t>תאור המערכת</a:t>
            </a:r>
          </a:p>
        </p:txBody>
      </p:sp>
      <p:sp>
        <p:nvSpPr>
          <p:cNvPr id="3" name="Content Placeholder 2">
            <a:extLst>
              <a:ext uri="{FF2B5EF4-FFF2-40B4-BE49-F238E27FC236}">
                <a16:creationId xmlns:a16="http://schemas.microsoft.com/office/drawing/2014/main" id="{CBC99FEC-F2BC-4FF4-80CD-BB99326CF0BC}"/>
              </a:ext>
            </a:extLst>
          </p:cNvPr>
          <p:cNvSpPr>
            <a:spLocks noGrp="1"/>
          </p:cNvSpPr>
          <p:nvPr>
            <p:ph idx="1"/>
          </p:nvPr>
        </p:nvSpPr>
        <p:spPr/>
        <p:txBody>
          <a:bodyPr/>
          <a:lstStyle/>
          <a:p>
            <a:r>
              <a:rPr lang="he-IL" sz="3200" dirty="0"/>
              <a:t>פלטפורמה נוחה להזמנת אוכל במסעדות שונות הן מנקודת מבטו של הלקוח והן מנקודת מבטה של המסעדה, כאשר ניתן למיין את תוצאות חיפוש המסעדות עפ"י קריטריונים שונים, הלקוח והמסעדה חשופים לנתוני השימוש </a:t>
            </a:r>
            <a:r>
              <a:rPr lang="he-IL" sz="3200"/>
              <a:t>באפליקציה, כאשר </a:t>
            </a:r>
            <a:r>
              <a:rPr lang="he-IL" sz="3200" dirty="0"/>
              <a:t>מתאפשרת רק חשיפה מוגבלת למידע שבמסד הנתונים עפ"י סוג המשתמש.</a:t>
            </a:r>
          </a:p>
          <a:p>
            <a:endParaRPr lang="he-IL" dirty="0"/>
          </a:p>
        </p:txBody>
      </p:sp>
    </p:spTree>
    <p:extLst>
      <p:ext uri="{BB962C8B-B14F-4D97-AF65-F5344CB8AC3E}">
        <p14:creationId xmlns:p14="http://schemas.microsoft.com/office/powerpoint/2010/main" val="389855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8143-E9A8-4934-A622-4DAF92EB5F6D}"/>
              </a:ext>
            </a:extLst>
          </p:cNvPr>
          <p:cNvSpPr>
            <a:spLocks noGrp="1"/>
          </p:cNvSpPr>
          <p:nvPr>
            <p:ph type="title"/>
          </p:nvPr>
        </p:nvSpPr>
        <p:spPr>
          <a:xfrm>
            <a:off x="7544920" y="454445"/>
            <a:ext cx="4273617" cy="767964"/>
          </a:xfrm>
        </p:spPr>
        <p:txBody>
          <a:bodyPr/>
          <a:lstStyle/>
          <a:p>
            <a:r>
              <a:rPr lang="he-IL" dirty="0"/>
              <a:t>הזמנה ממסעדה 1\3</a:t>
            </a:r>
          </a:p>
        </p:txBody>
      </p:sp>
      <p:pic>
        <p:nvPicPr>
          <p:cNvPr id="5" name="Picture 4">
            <a:extLst>
              <a:ext uri="{FF2B5EF4-FFF2-40B4-BE49-F238E27FC236}">
                <a16:creationId xmlns:a16="http://schemas.microsoft.com/office/drawing/2014/main" id="{39D067C3-B067-4311-A24A-16DD55B5C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626"/>
            <a:ext cx="2548721" cy="4763964"/>
          </a:xfrm>
          <a:prstGeom prst="rect">
            <a:avLst/>
          </a:prstGeom>
        </p:spPr>
      </p:pic>
      <p:sp>
        <p:nvSpPr>
          <p:cNvPr id="6" name="Arrow: Right 5">
            <a:extLst>
              <a:ext uri="{FF2B5EF4-FFF2-40B4-BE49-F238E27FC236}">
                <a16:creationId xmlns:a16="http://schemas.microsoft.com/office/drawing/2014/main" id="{7CE574C2-9A0F-4A7D-8A01-3E7160F03A9B}"/>
              </a:ext>
            </a:extLst>
          </p:cNvPr>
          <p:cNvSpPr/>
          <p:nvPr/>
        </p:nvSpPr>
        <p:spPr>
          <a:xfrm>
            <a:off x="2548721"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8D271C79-E448-453B-97B4-DF40A8CAF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537" y="1435626"/>
            <a:ext cx="2548721" cy="4776785"/>
          </a:xfrm>
          <a:prstGeom prst="rect">
            <a:avLst/>
          </a:prstGeom>
        </p:spPr>
      </p:pic>
      <p:pic>
        <p:nvPicPr>
          <p:cNvPr id="10" name="Picture 9">
            <a:extLst>
              <a:ext uri="{FF2B5EF4-FFF2-40B4-BE49-F238E27FC236}">
                <a16:creationId xmlns:a16="http://schemas.microsoft.com/office/drawing/2014/main" id="{E0699925-DC7A-4EE7-8F0D-9E911C0B7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315" y="1370957"/>
            <a:ext cx="2569211" cy="4828634"/>
          </a:xfrm>
          <a:prstGeom prst="rect">
            <a:avLst/>
          </a:prstGeom>
        </p:spPr>
      </p:pic>
      <p:pic>
        <p:nvPicPr>
          <p:cNvPr id="13" name="Picture 12">
            <a:extLst>
              <a:ext uri="{FF2B5EF4-FFF2-40B4-BE49-F238E27FC236}">
                <a16:creationId xmlns:a16="http://schemas.microsoft.com/office/drawing/2014/main" id="{CF98E1BB-226B-4A5D-B026-FFD903E78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852" y="1330049"/>
            <a:ext cx="2578625" cy="4828634"/>
          </a:xfrm>
          <a:prstGeom prst="rect">
            <a:avLst/>
          </a:prstGeom>
        </p:spPr>
      </p:pic>
      <p:sp>
        <p:nvSpPr>
          <p:cNvPr id="14" name="Arrow: Right 13">
            <a:extLst>
              <a:ext uri="{FF2B5EF4-FFF2-40B4-BE49-F238E27FC236}">
                <a16:creationId xmlns:a16="http://schemas.microsoft.com/office/drawing/2014/main" id="{02089AFD-8487-4FE8-AE9E-D1090ABD269D}"/>
              </a:ext>
            </a:extLst>
          </p:cNvPr>
          <p:cNvSpPr/>
          <p:nvPr/>
        </p:nvSpPr>
        <p:spPr>
          <a:xfrm>
            <a:off x="567925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8DD79D9-7E34-476D-976D-16B9195A383A}"/>
              </a:ext>
            </a:extLst>
          </p:cNvPr>
          <p:cNvSpPr/>
          <p:nvPr/>
        </p:nvSpPr>
        <p:spPr>
          <a:xfrm>
            <a:off x="8824743"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0064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F4C61-0A7B-41ED-AECC-6BDB191AB4A6}"/>
              </a:ext>
            </a:extLst>
          </p:cNvPr>
          <p:cNvSpPr txBox="1">
            <a:spLocks/>
          </p:cNvSpPr>
          <p:nvPr/>
        </p:nvSpPr>
        <p:spPr>
          <a:xfrm>
            <a:off x="7498080" y="329317"/>
            <a:ext cx="3731394" cy="1075972"/>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2\3</a:t>
            </a:r>
          </a:p>
        </p:txBody>
      </p:sp>
      <p:sp>
        <p:nvSpPr>
          <p:cNvPr id="5" name="Arrow: Right 4">
            <a:extLst>
              <a:ext uri="{FF2B5EF4-FFF2-40B4-BE49-F238E27FC236}">
                <a16:creationId xmlns:a16="http://schemas.microsoft.com/office/drawing/2014/main" id="{77B32CD3-9C1D-4496-9973-2111A0C0AF7B}"/>
              </a:ext>
            </a:extLst>
          </p:cNvPr>
          <p:cNvSpPr/>
          <p:nvPr/>
        </p:nvSpPr>
        <p:spPr>
          <a:xfrm>
            <a:off x="0"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D6C64F6A-02F8-45EE-AB47-656B13F22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04" y="1860579"/>
            <a:ext cx="2531804" cy="4765748"/>
          </a:xfrm>
          <a:prstGeom prst="rect">
            <a:avLst/>
          </a:prstGeom>
        </p:spPr>
      </p:pic>
      <p:sp>
        <p:nvSpPr>
          <p:cNvPr id="8" name="Arrow: Right 7">
            <a:extLst>
              <a:ext uri="{FF2B5EF4-FFF2-40B4-BE49-F238E27FC236}">
                <a16:creationId xmlns:a16="http://schemas.microsoft.com/office/drawing/2014/main" id="{2226B40C-F3C3-462E-992E-8996152AC78D}"/>
              </a:ext>
            </a:extLst>
          </p:cNvPr>
          <p:cNvSpPr/>
          <p:nvPr/>
        </p:nvSpPr>
        <p:spPr>
          <a:xfrm>
            <a:off x="308330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88FF49A4-E1E8-48AE-8538-7EE2208BF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416" y="1871565"/>
            <a:ext cx="2571831" cy="4776735"/>
          </a:xfrm>
          <a:prstGeom prst="rect">
            <a:avLst/>
          </a:prstGeom>
        </p:spPr>
      </p:pic>
      <p:pic>
        <p:nvPicPr>
          <p:cNvPr id="12" name="Picture 11">
            <a:extLst>
              <a:ext uri="{FF2B5EF4-FFF2-40B4-BE49-F238E27FC236}">
                <a16:creationId xmlns:a16="http://schemas.microsoft.com/office/drawing/2014/main" id="{DD88DF5F-A855-42B8-A5B1-468F023D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355" y="1871565"/>
            <a:ext cx="2426602" cy="4754762"/>
          </a:xfrm>
          <a:prstGeom prst="rect">
            <a:avLst/>
          </a:prstGeom>
        </p:spPr>
      </p:pic>
      <p:sp>
        <p:nvSpPr>
          <p:cNvPr id="13" name="Arrow: Right 12">
            <a:extLst>
              <a:ext uri="{FF2B5EF4-FFF2-40B4-BE49-F238E27FC236}">
                <a16:creationId xmlns:a16="http://schemas.microsoft.com/office/drawing/2014/main" id="{F620F9B0-D5F2-485C-96E1-C4A5122C2AFB}"/>
              </a:ext>
            </a:extLst>
          </p:cNvPr>
          <p:cNvSpPr/>
          <p:nvPr/>
        </p:nvSpPr>
        <p:spPr>
          <a:xfrm>
            <a:off x="622124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BCF4FB9-D033-4F45-9534-55504F40F7B2}"/>
              </a:ext>
            </a:extLst>
          </p:cNvPr>
          <p:cNvSpPr/>
          <p:nvPr/>
        </p:nvSpPr>
        <p:spPr>
          <a:xfrm>
            <a:off x="921395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E66124B8-EEEE-42A6-B3D2-7E947A680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0065" y="1860579"/>
            <a:ext cx="2562791" cy="4827268"/>
          </a:xfrm>
          <a:prstGeom prst="rect">
            <a:avLst/>
          </a:prstGeom>
        </p:spPr>
      </p:pic>
    </p:spTree>
    <p:extLst>
      <p:ext uri="{BB962C8B-B14F-4D97-AF65-F5344CB8AC3E}">
        <p14:creationId xmlns:p14="http://schemas.microsoft.com/office/powerpoint/2010/main" val="1399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ircle(in)">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68922-B117-4DD3-B578-F1BD9B19F424}"/>
              </a:ext>
            </a:extLst>
          </p:cNvPr>
          <p:cNvSpPr txBox="1">
            <a:spLocks/>
          </p:cNvSpPr>
          <p:nvPr/>
        </p:nvSpPr>
        <p:spPr>
          <a:xfrm>
            <a:off x="6318602" y="312365"/>
            <a:ext cx="4876800" cy="101822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3\3</a:t>
            </a:r>
          </a:p>
        </p:txBody>
      </p:sp>
      <p:pic>
        <p:nvPicPr>
          <p:cNvPr id="5" name="Picture 4">
            <a:extLst>
              <a:ext uri="{FF2B5EF4-FFF2-40B4-BE49-F238E27FC236}">
                <a16:creationId xmlns:a16="http://schemas.microsoft.com/office/drawing/2014/main" id="{B13977F8-18E5-4FB7-AE6D-8A4E5D7A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7940"/>
            <a:ext cx="2423378" cy="4265397"/>
          </a:xfrm>
          <a:prstGeom prst="rect">
            <a:avLst/>
          </a:prstGeom>
        </p:spPr>
      </p:pic>
      <p:pic>
        <p:nvPicPr>
          <p:cNvPr id="7" name="Picture 6">
            <a:extLst>
              <a:ext uri="{FF2B5EF4-FFF2-40B4-BE49-F238E27FC236}">
                <a16:creationId xmlns:a16="http://schemas.microsoft.com/office/drawing/2014/main" id="{6E26FC81-0DE4-4EA3-8D87-5C88C2970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19" y="1277940"/>
            <a:ext cx="2328092" cy="4392745"/>
          </a:xfrm>
          <a:prstGeom prst="rect">
            <a:avLst/>
          </a:prstGeom>
        </p:spPr>
      </p:pic>
      <p:pic>
        <p:nvPicPr>
          <p:cNvPr id="9" name="Picture 8">
            <a:extLst>
              <a:ext uri="{FF2B5EF4-FFF2-40B4-BE49-F238E27FC236}">
                <a16:creationId xmlns:a16="http://schemas.microsoft.com/office/drawing/2014/main" id="{01916CF3-317F-4048-B8B0-7B6DC0723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970" y="1251772"/>
            <a:ext cx="2328093" cy="4400551"/>
          </a:xfrm>
          <a:prstGeom prst="rect">
            <a:avLst/>
          </a:prstGeom>
        </p:spPr>
      </p:pic>
      <p:sp>
        <p:nvSpPr>
          <p:cNvPr id="10" name="Arrow: Right 9">
            <a:extLst>
              <a:ext uri="{FF2B5EF4-FFF2-40B4-BE49-F238E27FC236}">
                <a16:creationId xmlns:a16="http://schemas.microsoft.com/office/drawing/2014/main" id="{29236806-33F2-4B1C-8574-28F126EE10B6}"/>
              </a:ext>
            </a:extLst>
          </p:cNvPr>
          <p:cNvSpPr/>
          <p:nvPr/>
        </p:nvSpPr>
        <p:spPr>
          <a:xfrm>
            <a:off x="2419210"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5EE3F18E-9AD4-4ADD-8B9C-A9401BDC420D}"/>
              </a:ext>
            </a:extLst>
          </p:cNvPr>
          <p:cNvSpPr/>
          <p:nvPr/>
        </p:nvSpPr>
        <p:spPr>
          <a:xfrm>
            <a:off x="5300861"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F318E035-0B50-4C58-80F2-D14549DD1330}"/>
              </a:ext>
            </a:extLst>
          </p:cNvPr>
          <p:cNvSpPr/>
          <p:nvPr/>
        </p:nvSpPr>
        <p:spPr>
          <a:xfrm>
            <a:off x="8182513" y="294122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a:extLst>
              <a:ext uri="{FF2B5EF4-FFF2-40B4-BE49-F238E27FC236}">
                <a16:creationId xmlns:a16="http://schemas.microsoft.com/office/drawing/2014/main" id="{5C3FD3E6-580C-49EF-BDA8-43EF022FA4B7}"/>
              </a:ext>
            </a:extLst>
          </p:cNvPr>
          <p:cNvPicPr>
            <a:picLocks noChangeAspect="1"/>
          </p:cNvPicPr>
          <p:nvPr/>
        </p:nvPicPr>
        <p:blipFill>
          <a:blip r:embed="rId5"/>
          <a:stretch>
            <a:fillRect/>
          </a:stretch>
        </p:blipFill>
        <p:spPr>
          <a:xfrm>
            <a:off x="8757002" y="2175309"/>
            <a:ext cx="3392446" cy="1905803"/>
          </a:xfrm>
          <a:prstGeom prst="rect">
            <a:avLst/>
          </a:prstGeom>
        </p:spPr>
      </p:pic>
    </p:spTree>
    <p:extLst>
      <p:ext uri="{BB962C8B-B14F-4D97-AF65-F5344CB8AC3E}">
        <p14:creationId xmlns:p14="http://schemas.microsoft.com/office/powerpoint/2010/main" val="455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8357-7D14-42A9-ABC7-B315FEE89B7F}"/>
              </a:ext>
            </a:extLst>
          </p:cNvPr>
          <p:cNvSpPr>
            <a:spLocks noGrp="1"/>
          </p:cNvSpPr>
          <p:nvPr>
            <p:ph type="title"/>
          </p:nvPr>
        </p:nvSpPr>
        <p:spPr>
          <a:xfrm>
            <a:off x="596766" y="471969"/>
            <a:ext cx="10828423" cy="952570"/>
          </a:xfrm>
        </p:spPr>
        <p:txBody>
          <a:bodyPr/>
          <a:lstStyle/>
          <a:p>
            <a:r>
              <a:rPr lang="he-IL" dirty="0"/>
              <a:t>אפשרות לעבור לטלפון בלחיצה על המספר בתיאור מסעדה</a:t>
            </a:r>
          </a:p>
        </p:txBody>
      </p:sp>
      <p:pic>
        <p:nvPicPr>
          <p:cNvPr id="5" name="Picture 4">
            <a:extLst>
              <a:ext uri="{FF2B5EF4-FFF2-40B4-BE49-F238E27FC236}">
                <a16:creationId xmlns:a16="http://schemas.microsoft.com/office/drawing/2014/main" id="{81443FB6-EEF8-42BF-AC73-E743D132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3429"/>
            <a:ext cx="2712751" cy="5167312"/>
          </a:xfrm>
          <a:prstGeom prst="rect">
            <a:avLst/>
          </a:prstGeom>
        </p:spPr>
      </p:pic>
      <p:sp>
        <p:nvSpPr>
          <p:cNvPr id="6" name="Arrow: Right 5">
            <a:extLst>
              <a:ext uri="{FF2B5EF4-FFF2-40B4-BE49-F238E27FC236}">
                <a16:creationId xmlns:a16="http://schemas.microsoft.com/office/drawing/2014/main" id="{2D64C35B-4C04-49BA-B177-383C94D83B5B}"/>
              </a:ext>
            </a:extLst>
          </p:cNvPr>
          <p:cNvSpPr/>
          <p:nvPr/>
        </p:nvSpPr>
        <p:spPr>
          <a:xfrm>
            <a:off x="271275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9361F563-2952-49BC-8B13-B096A723F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860" y="1363429"/>
            <a:ext cx="2659141" cy="5167312"/>
          </a:xfrm>
          <a:prstGeom prst="rect">
            <a:avLst/>
          </a:prstGeom>
        </p:spPr>
      </p:pic>
      <p:sp>
        <p:nvSpPr>
          <p:cNvPr id="9" name="Arrow: Right 8">
            <a:extLst>
              <a:ext uri="{FF2B5EF4-FFF2-40B4-BE49-F238E27FC236}">
                <a16:creationId xmlns:a16="http://schemas.microsoft.com/office/drawing/2014/main" id="{28A5447C-B0D1-46A2-B215-A28E9DC0FCEF}"/>
              </a:ext>
            </a:extLst>
          </p:cNvPr>
          <p:cNvSpPr/>
          <p:nvPr/>
        </p:nvSpPr>
        <p:spPr>
          <a:xfrm>
            <a:off x="593800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3CFF025E-042C-4CC8-AA5B-E5F6BE0E6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110" y="1363429"/>
            <a:ext cx="2886061" cy="5239195"/>
          </a:xfrm>
          <a:prstGeom prst="rect">
            <a:avLst/>
          </a:prstGeom>
        </p:spPr>
      </p:pic>
    </p:spTree>
    <p:extLst>
      <p:ext uri="{BB962C8B-B14F-4D97-AF65-F5344CB8AC3E}">
        <p14:creationId xmlns:p14="http://schemas.microsoft.com/office/powerpoint/2010/main" val="297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8AD2-9D25-442D-B76B-300169EECC89}"/>
              </a:ext>
            </a:extLst>
          </p:cNvPr>
          <p:cNvSpPr>
            <a:spLocks noGrp="1"/>
          </p:cNvSpPr>
          <p:nvPr>
            <p:ph type="title"/>
          </p:nvPr>
        </p:nvSpPr>
        <p:spPr>
          <a:xfrm>
            <a:off x="5770153" y="423511"/>
            <a:ext cx="5608705" cy="818147"/>
          </a:xfrm>
        </p:spPr>
        <p:txBody>
          <a:bodyPr>
            <a:normAutofit fontScale="90000"/>
          </a:bodyPr>
          <a:lstStyle/>
          <a:p>
            <a:r>
              <a:rPr lang="he-IL" dirty="0"/>
              <a:t>היסטוריית הזמנות והזמנה חוזרת</a:t>
            </a:r>
            <a:br>
              <a:rPr lang="he-IL" dirty="0"/>
            </a:br>
            <a:br>
              <a:rPr lang="he-IL" dirty="0"/>
            </a:br>
            <a:endParaRPr lang="he-IL" dirty="0"/>
          </a:p>
        </p:txBody>
      </p:sp>
      <p:pic>
        <p:nvPicPr>
          <p:cNvPr id="5" name="Picture 4">
            <a:extLst>
              <a:ext uri="{FF2B5EF4-FFF2-40B4-BE49-F238E27FC236}">
                <a16:creationId xmlns:a16="http://schemas.microsoft.com/office/drawing/2014/main" id="{129C8F1D-88E4-4C35-9AC0-D231C97E5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670" y="1324349"/>
            <a:ext cx="2328093" cy="4434607"/>
          </a:xfrm>
          <a:prstGeom prst="rect">
            <a:avLst/>
          </a:prstGeom>
        </p:spPr>
      </p:pic>
      <p:pic>
        <p:nvPicPr>
          <p:cNvPr id="6" name="Picture 5">
            <a:extLst>
              <a:ext uri="{FF2B5EF4-FFF2-40B4-BE49-F238E27FC236}">
                <a16:creationId xmlns:a16="http://schemas.microsoft.com/office/drawing/2014/main" id="{EFEF808F-8165-48AE-81A1-2876FFEA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8" y="1324349"/>
            <a:ext cx="2328093" cy="4400551"/>
          </a:xfrm>
          <a:prstGeom prst="rect">
            <a:avLst/>
          </a:prstGeom>
        </p:spPr>
      </p:pic>
      <p:sp>
        <p:nvSpPr>
          <p:cNvPr id="7" name="Arrow: Right 6">
            <a:extLst>
              <a:ext uri="{FF2B5EF4-FFF2-40B4-BE49-F238E27FC236}">
                <a16:creationId xmlns:a16="http://schemas.microsoft.com/office/drawing/2014/main" id="{B95136D6-2808-4D27-805E-D226BBF95C77}"/>
              </a:ext>
            </a:extLst>
          </p:cNvPr>
          <p:cNvSpPr/>
          <p:nvPr/>
        </p:nvSpPr>
        <p:spPr>
          <a:xfrm>
            <a:off x="2941261"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9AF6EEB2-754A-4731-A296-E565B7A16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171" y="1333823"/>
            <a:ext cx="2328094" cy="4391077"/>
          </a:xfrm>
          <a:prstGeom prst="rect">
            <a:avLst/>
          </a:prstGeom>
        </p:spPr>
      </p:pic>
      <p:sp>
        <p:nvSpPr>
          <p:cNvPr id="10" name="Arrow: Right 9">
            <a:extLst>
              <a:ext uri="{FF2B5EF4-FFF2-40B4-BE49-F238E27FC236}">
                <a16:creationId xmlns:a16="http://schemas.microsoft.com/office/drawing/2014/main" id="{36A80410-5EE6-465B-A8E2-8837E4A449AD}"/>
              </a:ext>
            </a:extLst>
          </p:cNvPr>
          <p:cNvSpPr/>
          <p:nvPr/>
        </p:nvSpPr>
        <p:spPr>
          <a:xfrm>
            <a:off x="5832613"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2703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ppt_w</p:attrName>
                                        </p:attrNameLst>
                                      </p:cBhvr>
                                      <p:tavLst>
                                        <p:tav tm="0" fmla="#ppt_w*sin(2.5*pi*$)">
                                          <p:val>
                                            <p:fltVal val="0"/>
                                          </p:val>
                                        </p:tav>
                                        <p:tav tm="100000">
                                          <p:val>
                                            <p:fltVal val="1"/>
                                          </p:val>
                                        </p:tav>
                                      </p:tavLst>
                                    </p:anim>
                                    <p:anim calcmode="lin" valueType="num">
                                      <p:cBhvr>
                                        <p:cTn id="21" dur="2000" fill="hold"/>
                                        <p:tgtEl>
                                          <p:spTgt spid="5"/>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53BD-1EA9-4988-8B9C-2D96DA86DE78}"/>
              </a:ext>
            </a:extLst>
          </p:cNvPr>
          <p:cNvSpPr>
            <a:spLocks noGrp="1"/>
          </p:cNvSpPr>
          <p:nvPr>
            <p:ph type="title"/>
          </p:nvPr>
        </p:nvSpPr>
        <p:spPr>
          <a:xfrm>
            <a:off x="7498079" y="427122"/>
            <a:ext cx="4042611" cy="854244"/>
          </a:xfrm>
        </p:spPr>
        <p:txBody>
          <a:bodyPr/>
          <a:lstStyle/>
          <a:p>
            <a:r>
              <a:rPr lang="he-IL" dirty="0"/>
              <a:t>הרשמת מסעדה 1\2</a:t>
            </a:r>
          </a:p>
        </p:txBody>
      </p:sp>
      <p:pic>
        <p:nvPicPr>
          <p:cNvPr id="5" name="Picture 4">
            <a:extLst>
              <a:ext uri="{FF2B5EF4-FFF2-40B4-BE49-F238E27FC236}">
                <a16:creationId xmlns:a16="http://schemas.microsoft.com/office/drawing/2014/main" id="{5F17B9FD-3556-4B16-B5CF-6B78919E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 y="1411513"/>
            <a:ext cx="2342522" cy="4421396"/>
          </a:xfrm>
          <a:prstGeom prst="rect">
            <a:avLst/>
          </a:prstGeom>
        </p:spPr>
      </p:pic>
      <p:pic>
        <p:nvPicPr>
          <p:cNvPr id="8" name="Picture 7">
            <a:extLst>
              <a:ext uri="{FF2B5EF4-FFF2-40B4-BE49-F238E27FC236}">
                <a16:creationId xmlns:a16="http://schemas.microsoft.com/office/drawing/2014/main" id="{D582FEB8-8932-4D45-8EEE-4A3FEE5AC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55" y="1411511"/>
            <a:ext cx="2526068" cy="4592245"/>
          </a:xfrm>
          <a:prstGeom prst="rect">
            <a:avLst/>
          </a:prstGeom>
        </p:spPr>
      </p:pic>
      <p:pic>
        <p:nvPicPr>
          <p:cNvPr id="13" name="Picture 12">
            <a:extLst>
              <a:ext uri="{FF2B5EF4-FFF2-40B4-BE49-F238E27FC236}">
                <a16:creationId xmlns:a16="http://schemas.microsoft.com/office/drawing/2014/main" id="{2D51003B-F8E4-4B74-895A-B81490EE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110" y="1411512"/>
            <a:ext cx="2592506" cy="4592244"/>
          </a:xfrm>
          <a:prstGeom prst="rect">
            <a:avLst/>
          </a:prstGeom>
        </p:spPr>
      </p:pic>
      <p:sp>
        <p:nvSpPr>
          <p:cNvPr id="15" name="Arrow: Right 14">
            <a:extLst>
              <a:ext uri="{FF2B5EF4-FFF2-40B4-BE49-F238E27FC236}">
                <a16:creationId xmlns:a16="http://schemas.microsoft.com/office/drawing/2014/main" id="{1C075EA3-245C-46CB-B6D9-088CA2716EC9}"/>
              </a:ext>
            </a:extLst>
          </p:cNvPr>
          <p:cNvSpPr/>
          <p:nvPr/>
        </p:nvSpPr>
        <p:spPr>
          <a:xfrm>
            <a:off x="2347536" y="3374597"/>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a:extLst>
              <a:ext uri="{FF2B5EF4-FFF2-40B4-BE49-F238E27FC236}">
                <a16:creationId xmlns:a16="http://schemas.microsoft.com/office/drawing/2014/main" id="{2A930D22-9FBE-46C9-8629-4A5ABCCA4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624" y="1417290"/>
            <a:ext cx="2526068" cy="4415619"/>
          </a:xfrm>
          <a:prstGeom prst="rect">
            <a:avLst/>
          </a:prstGeom>
        </p:spPr>
      </p:pic>
      <p:sp>
        <p:nvSpPr>
          <p:cNvPr id="19" name="Arrow: Right 18">
            <a:extLst>
              <a:ext uri="{FF2B5EF4-FFF2-40B4-BE49-F238E27FC236}">
                <a16:creationId xmlns:a16="http://schemas.microsoft.com/office/drawing/2014/main" id="{42151C24-6EDC-475E-8259-E1AD6067FFB0}"/>
              </a:ext>
            </a:extLst>
          </p:cNvPr>
          <p:cNvSpPr/>
          <p:nvPr/>
        </p:nvSpPr>
        <p:spPr>
          <a:xfrm>
            <a:off x="5449006" y="336808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Arrow: Right 19">
            <a:extLst>
              <a:ext uri="{FF2B5EF4-FFF2-40B4-BE49-F238E27FC236}">
                <a16:creationId xmlns:a16="http://schemas.microsoft.com/office/drawing/2014/main" id="{6570F0C6-3C65-44DD-A6B7-E5F06A6D0176}"/>
              </a:ext>
            </a:extLst>
          </p:cNvPr>
          <p:cNvSpPr/>
          <p:nvPr/>
        </p:nvSpPr>
        <p:spPr>
          <a:xfrm>
            <a:off x="8624616" y="333774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0279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80">
                                          <p:stCondLst>
                                            <p:cond delay="0"/>
                                          </p:stCondLst>
                                        </p:cTn>
                                        <p:tgtEl>
                                          <p:spTgt spid="13"/>
                                        </p:tgtEl>
                                      </p:cBhvr>
                                    </p:animEffect>
                                    <p:anim calcmode="lin" valueType="num">
                                      <p:cBhvr>
                                        <p:cTn id="7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1" dur="26">
                                          <p:stCondLst>
                                            <p:cond delay="650"/>
                                          </p:stCondLst>
                                        </p:cTn>
                                        <p:tgtEl>
                                          <p:spTgt spid="13"/>
                                        </p:tgtEl>
                                      </p:cBhvr>
                                      <p:to x="100000" y="60000"/>
                                    </p:animScale>
                                    <p:animScale>
                                      <p:cBhvr>
                                        <p:cTn id="82" dur="166" decel="50000">
                                          <p:stCondLst>
                                            <p:cond delay="676"/>
                                          </p:stCondLst>
                                        </p:cTn>
                                        <p:tgtEl>
                                          <p:spTgt spid="13"/>
                                        </p:tgtEl>
                                      </p:cBhvr>
                                      <p:to x="100000" y="100000"/>
                                    </p:animScale>
                                    <p:animScale>
                                      <p:cBhvr>
                                        <p:cTn id="83" dur="26">
                                          <p:stCondLst>
                                            <p:cond delay="1312"/>
                                          </p:stCondLst>
                                        </p:cTn>
                                        <p:tgtEl>
                                          <p:spTgt spid="13"/>
                                        </p:tgtEl>
                                      </p:cBhvr>
                                      <p:to x="100000" y="80000"/>
                                    </p:animScale>
                                    <p:animScale>
                                      <p:cBhvr>
                                        <p:cTn id="84" dur="166" decel="50000">
                                          <p:stCondLst>
                                            <p:cond delay="1338"/>
                                          </p:stCondLst>
                                        </p:cTn>
                                        <p:tgtEl>
                                          <p:spTgt spid="13"/>
                                        </p:tgtEl>
                                      </p:cBhvr>
                                      <p:to x="100000" y="100000"/>
                                    </p:animScale>
                                    <p:animScale>
                                      <p:cBhvr>
                                        <p:cTn id="85" dur="26">
                                          <p:stCondLst>
                                            <p:cond delay="1642"/>
                                          </p:stCondLst>
                                        </p:cTn>
                                        <p:tgtEl>
                                          <p:spTgt spid="13"/>
                                        </p:tgtEl>
                                      </p:cBhvr>
                                      <p:to x="100000" y="90000"/>
                                    </p:animScale>
                                    <p:animScale>
                                      <p:cBhvr>
                                        <p:cTn id="86" dur="166" decel="50000">
                                          <p:stCondLst>
                                            <p:cond delay="1668"/>
                                          </p:stCondLst>
                                        </p:cTn>
                                        <p:tgtEl>
                                          <p:spTgt spid="13"/>
                                        </p:tgtEl>
                                      </p:cBhvr>
                                      <p:to x="100000" y="100000"/>
                                    </p:animScale>
                                    <p:animScale>
                                      <p:cBhvr>
                                        <p:cTn id="87" dur="26">
                                          <p:stCondLst>
                                            <p:cond delay="1808"/>
                                          </p:stCondLst>
                                        </p:cTn>
                                        <p:tgtEl>
                                          <p:spTgt spid="13"/>
                                        </p:tgtEl>
                                      </p:cBhvr>
                                      <p:to x="100000" y="95000"/>
                                    </p:animScale>
                                    <p:animScale>
                                      <p:cBhvr>
                                        <p:cTn id="88" dur="166" decel="50000">
                                          <p:stCondLst>
                                            <p:cond delay="1834"/>
                                          </p:stCondLst>
                                        </p:cTn>
                                        <p:tgtEl>
                                          <p:spTgt spid="13"/>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80">
                                          <p:stCondLst>
                                            <p:cond delay="0"/>
                                          </p:stCondLst>
                                        </p:cTn>
                                        <p:tgtEl>
                                          <p:spTgt spid="20"/>
                                        </p:tgtEl>
                                      </p:cBhvr>
                                    </p:animEffect>
                                    <p:anim calcmode="lin" valueType="num">
                                      <p:cBhvr>
                                        <p:cTn id="9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7" dur="26">
                                          <p:stCondLst>
                                            <p:cond delay="650"/>
                                          </p:stCondLst>
                                        </p:cTn>
                                        <p:tgtEl>
                                          <p:spTgt spid="20"/>
                                        </p:tgtEl>
                                      </p:cBhvr>
                                      <p:to x="100000" y="60000"/>
                                    </p:animScale>
                                    <p:animScale>
                                      <p:cBhvr>
                                        <p:cTn id="98" dur="166" decel="50000">
                                          <p:stCondLst>
                                            <p:cond delay="676"/>
                                          </p:stCondLst>
                                        </p:cTn>
                                        <p:tgtEl>
                                          <p:spTgt spid="20"/>
                                        </p:tgtEl>
                                      </p:cBhvr>
                                      <p:to x="100000" y="100000"/>
                                    </p:animScale>
                                    <p:animScale>
                                      <p:cBhvr>
                                        <p:cTn id="99" dur="26">
                                          <p:stCondLst>
                                            <p:cond delay="1312"/>
                                          </p:stCondLst>
                                        </p:cTn>
                                        <p:tgtEl>
                                          <p:spTgt spid="20"/>
                                        </p:tgtEl>
                                      </p:cBhvr>
                                      <p:to x="100000" y="80000"/>
                                    </p:animScale>
                                    <p:animScale>
                                      <p:cBhvr>
                                        <p:cTn id="100" dur="166" decel="50000">
                                          <p:stCondLst>
                                            <p:cond delay="1338"/>
                                          </p:stCondLst>
                                        </p:cTn>
                                        <p:tgtEl>
                                          <p:spTgt spid="20"/>
                                        </p:tgtEl>
                                      </p:cBhvr>
                                      <p:to x="100000" y="100000"/>
                                    </p:animScale>
                                    <p:animScale>
                                      <p:cBhvr>
                                        <p:cTn id="101" dur="26">
                                          <p:stCondLst>
                                            <p:cond delay="1642"/>
                                          </p:stCondLst>
                                        </p:cTn>
                                        <p:tgtEl>
                                          <p:spTgt spid="20"/>
                                        </p:tgtEl>
                                      </p:cBhvr>
                                      <p:to x="100000" y="90000"/>
                                    </p:animScale>
                                    <p:animScale>
                                      <p:cBhvr>
                                        <p:cTn id="102" dur="166" decel="50000">
                                          <p:stCondLst>
                                            <p:cond delay="1668"/>
                                          </p:stCondLst>
                                        </p:cTn>
                                        <p:tgtEl>
                                          <p:spTgt spid="20"/>
                                        </p:tgtEl>
                                      </p:cBhvr>
                                      <p:to x="100000" y="100000"/>
                                    </p:animScale>
                                    <p:animScale>
                                      <p:cBhvr>
                                        <p:cTn id="103" dur="26">
                                          <p:stCondLst>
                                            <p:cond delay="1808"/>
                                          </p:stCondLst>
                                        </p:cTn>
                                        <p:tgtEl>
                                          <p:spTgt spid="20"/>
                                        </p:tgtEl>
                                      </p:cBhvr>
                                      <p:to x="100000" y="95000"/>
                                    </p:animScale>
                                    <p:animScale>
                                      <p:cBhvr>
                                        <p:cTn id="104" dur="166" decel="50000">
                                          <p:stCondLst>
                                            <p:cond delay="1834"/>
                                          </p:stCondLst>
                                        </p:cTn>
                                        <p:tgtEl>
                                          <p:spTgt spid="20"/>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down)">
                                      <p:cBhvr>
                                        <p:cTn id="109" dur="580">
                                          <p:stCondLst>
                                            <p:cond delay="0"/>
                                          </p:stCondLst>
                                        </p:cTn>
                                        <p:tgtEl>
                                          <p:spTgt spid="18"/>
                                        </p:tgtEl>
                                      </p:cBhvr>
                                    </p:animEffect>
                                    <p:anim calcmode="lin" valueType="num">
                                      <p:cBhvr>
                                        <p:cTn id="11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5" dur="26">
                                          <p:stCondLst>
                                            <p:cond delay="650"/>
                                          </p:stCondLst>
                                        </p:cTn>
                                        <p:tgtEl>
                                          <p:spTgt spid="18"/>
                                        </p:tgtEl>
                                      </p:cBhvr>
                                      <p:to x="100000" y="60000"/>
                                    </p:animScale>
                                    <p:animScale>
                                      <p:cBhvr>
                                        <p:cTn id="116" dur="166" decel="50000">
                                          <p:stCondLst>
                                            <p:cond delay="676"/>
                                          </p:stCondLst>
                                        </p:cTn>
                                        <p:tgtEl>
                                          <p:spTgt spid="18"/>
                                        </p:tgtEl>
                                      </p:cBhvr>
                                      <p:to x="100000" y="100000"/>
                                    </p:animScale>
                                    <p:animScale>
                                      <p:cBhvr>
                                        <p:cTn id="117" dur="26">
                                          <p:stCondLst>
                                            <p:cond delay="1312"/>
                                          </p:stCondLst>
                                        </p:cTn>
                                        <p:tgtEl>
                                          <p:spTgt spid="18"/>
                                        </p:tgtEl>
                                      </p:cBhvr>
                                      <p:to x="100000" y="80000"/>
                                    </p:animScale>
                                    <p:animScale>
                                      <p:cBhvr>
                                        <p:cTn id="118" dur="166" decel="50000">
                                          <p:stCondLst>
                                            <p:cond delay="1338"/>
                                          </p:stCondLst>
                                        </p:cTn>
                                        <p:tgtEl>
                                          <p:spTgt spid="18"/>
                                        </p:tgtEl>
                                      </p:cBhvr>
                                      <p:to x="100000" y="100000"/>
                                    </p:animScale>
                                    <p:animScale>
                                      <p:cBhvr>
                                        <p:cTn id="119" dur="26">
                                          <p:stCondLst>
                                            <p:cond delay="1642"/>
                                          </p:stCondLst>
                                        </p:cTn>
                                        <p:tgtEl>
                                          <p:spTgt spid="18"/>
                                        </p:tgtEl>
                                      </p:cBhvr>
                                      <p:to x="100000" y="90000"/>
                                    </p:animScale>
                                    <p:animScale>
                                      <p:cBhvr>
                                        <p:cTn id="120" dur="166" decel="50000">
                                          <p:stCondLst>
                                            <p:cond delay="1668"/>
                                          </p:stCondLst>
                                        </p:cTn>
                                        <p:tgtEl>
                                          <p:spTgt spid="18"/>
                                        </p:tgtEl>
                                      </p:cBhvr>
                                      <p:to x="100000" y="100000"/>
                                    </p:animScale>
                                    <p:animScale>
                                      <p:cBhvr>
                                        <p:cTn id="121" dur="26">
                                          <p:stCondLst>
                                            <p:cond delay="1808"/>
                                          </p:stCondLst>
                                        </p:cTn>
                                        <p:tgtEl>
                                          <p:spTgt spid="18"/>
                                        </p:tgtEl>
                                      </p:cBhvr>
                                      <p:to x="100000" y="95000"/>
                                    </p:animScale>
                                    <p:animScale>
                                      <p:cBhvr>
                                        <p:cTn id="122"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BB6358-32E5-4DBC-8EFF-FA816562AD8B}"/>
              </a:ext>
            </a:extLst>
          </p:cNvPr>
          <p:cNvSpPr txBox="1">
            <a:spLocks/>
          </p:cNvSpPr>
          <p:nvPr/>
        </p:nvSpPr>
        <p:spPr>
          <a:xfrm>
            <a:off x="7565458" y="401854"/>
            <a:ext cx="3660005" cy="938463"/>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הרשמת מסעדה 2\2</a:t>
            </a:r>
          </a:p>
        </p:txBody>
      </p:sp>
      <p:pic>
        <p:nvPicPr>
          <p:cNvPr id="6" name="Picture 5">
            <a:extLst>
              <a:ext uri="{FF2B5EF4-FFF2-40B4-BE49-F238E27FC236}">
                <a16:creationId xmlns:a16="http://schemas.microsoft.com/office/drawing/2014/main" id="{252728B5-8A2E-4BEE-814C-4402D2C3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8463"/>
            <a:ext cx="2773346" cy="4981074"/>
          </a:xfrm>
          <a:prstGeom prst="rect">
            <a:avLst/>
          </a:prstGeom>
        </p:spPr>
      </p:pic>
      <p:sp>
        <p:nvSpPr>
          <p:cNvPr id="7" name="Arrow: Right 6">
            <a:extLst>
              <a:ext uri="{FF2B5EF4-FFF2-40B4-BE49-F238E27FC236}">
                <a16:creationId xmlns:a16="http://schemas.microsoft.com/office/drawing/2014/main" id="{4B1BB8F0-307B-4FE7-8CB8-CF9F792CAFD7}"/>
              </a:ext>
            </a:extLst>
          </p:cNvPr>
          <p:cNvSpPr/>
          <p:nvPr/>
        </p:nvSpPr>
        <p:spPr>
          <a:xfrm>
            <a:off x="2773346" y="3015114"/>
            <a:ext cx="933650"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A21FB86A-44B2-4772-BD2C-6A4DF3A50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96" y="938463"/>
            <a:ext cx="2747809" cy="4981074"/>
          </a:xfrm>
          <a:prstGeom prst="rect">
            <a:avLst/>
          </a:prstGeom>
        </p:spPr>
      </p:pic>
      <p:pic>
        <p:nvPicPr>
          <p:cNvPr id="10" name="Picture 9">
            <a:extLst>
              <a:ext uri="{FF2B5EF4-FFF2-40B4-BE49-F238E27FC236}">
                <a16:creationId xmlns:a16="http://schemas.microsoft.com/office/drawing/2014/main" id="{F04C9650-A94C-4631-BEC1-BF1D9D1275EE}"/>
              </a:ext>
            </a:extLst>
          </p:cNvPr>
          <p:cNvPicPr>
            <a:picLocks noChangeAspect="1"/>
          </p:cNvPicPr>
          <p:nvPr/>
        </p:nvPicPr>
        <p:blipFill>
          <a:blip r:embed="rId4"/>
          <a:stretch>
            <a:fillRect/>
          </a:stretch>
        </p:blipFill>
        <p:spPr>
          <a:xfrm>
            <a:off x="7138149" y="2114851"/>
            <a:ext cx="4899106" cy="2351571"/>
          </a:xfrm>
          <a:prstGeom prst="rect">
            <a:avLst/>
          </a:prstGeom>
        </p:spPr>
      </p:pic>
      <p:sp>
        <p:nvSpPr>
          <p:cNvPr id="12" name="Arrow: Right 11">
            <a:extLst>
              <a:ext uri="{FF2B5EF4-FFF2-40B4-BE49-F238E27FC236}">
                <a16:creationId xmlns:a16="http://schemas.microsoft.com/office/drawing/2014/main" id="{306BCBDF-6E61-4C0C-A64C-AD8328A21C38}"/>
              </a:ext>
            </a:extLst>
          </p:cNvPr>
          <p:cNvSpPr/>
          <p:nvPr/>
        </p:nvSpPr>
        <p:spPr>
          <a:xfrm>
            <a:off x="6454805" y="3083694"/>
            <a:ext cx="860395"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88771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03D5-D4CD-46F4-89D9-83EC55D2EF8D}"/>
              </a:ext>
            </a:extLst>
          </p:cNvPr>
          <p:cNvSpPr>
            <a:spLocks noGrp="1"/>
          </p:cNvSpPr>
          <p:nvPr>
            <p:ph type="title"/>
          </p:nvPr>
        </p:nvSpPr>
        <p:spPr>
          <a:xfrm>
            <a:off x="7275136" y="471625"/>
            <a:ext cx="4570396" cy="789272"/>
          </a:xfrm>
        </p:spPr>
        <p:txBody>
          <a:bodyPr/>
          <a:lstStyle/>
          <a:p>
            <a:r>
              <a:rPr lang="he-IL" dirty="0"/>
              <a:t>עריכת פרטי משתמש</a:t>
            </a:r>
          </a:p>
        </p:txBody>
      </p:sp>
      <p:pic>
        <p:nvPicPr>
          <p:cNvPr id="5" name="Picture 4">
            <a:extLst>
              <a:ext uri="{FF2B5EF4-FFF2-40B4-BE49-F238E27FC236}">
                <a16:creationId xmlns:a16="http://schemas.microsoft.com/office/drawing/2014/main" id="{E98272FB-D51C-4BC6-BDA3-9CA00DEEA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1913"/>
            <a:ext cx="2631666" cy="4923323"/>
          </a:xfrm>
          <a:prstGeom prst="rect">
            <a:avLst/>
          </a:prstGeom>
        </p:spPr>
      </p:pic>
      <p:sp>
        <p:nvSpPr>
          <p:cNvPr id="6" name="Arrow: Right 5">
            <a:extLst>
              <a:ext uri="{FF2B5EF4-FFF2-40B4-BE49-F238E27FC236}">
                <a16:creationId xmlns:a16="http://schemas.microsoft.com/office/drawing/2014/main" id="{C72B3BE5-54C6-4D4F-B41B-0406B1A80084}"/>
              </a:ext>
            </a:extLst>
          </p:cNvPr>
          <p:cNvSpPr/>
          <p:nvPr/>
        </p:nvSpPr>
        <p:spPr>
          <a:xfrm>
            <a:off x="2631666"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2D23578-490D-4C4B-B787-56621DBF7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820" y="1491912"/>
            <a:ext cx="2658181" cy="4923323"/>
          </a:xfrm>
          <a:prstGeom prst="rect">
            <a:avLst/>
          </a:prstGeom>
        </p:spPr>
      </p:pic>
      <p:sp>
        <p:nvSpPr>
          <p:cNvPr id="11" name="Arrow: Right 10">
            <a:extLst>
              <a:ext uri="{FF2B5EF4-FFF2-40B4-BE49-F238E27FC236}">
                <a16:creationId xmlns:a16="http://schemas.microsoft.com/office/drawing/2014/main" id="{5B014396-BF9E-49BB-91B6-C438BB72523A}"/>
              </a:ext>
            </a:extLst>
          </p:cNvPr>
          <p:cNvSpPr/>
          <p:nvPr/>
        </p:nvSpPr>
        <p:spPr>
          <a:xfrm>
            <a:off x="5842508"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2AC2E3C0-DD20-423E-AEC5-FF2933A3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170" y="1457144"/>
            <a:ext cx="2610431" cy="4958091"/>
          </a:xfrm>
          <a:prstGeom prst="rect">
            <a:avLst/>
          </a:prstGeom>
        </p:spPr>
      </p:pic>
      <p:pic>
        <p:nvPicPr>
          <p:cNvPr id="14" name="Picture 13">
            <a:extLst>
              <a:ext uri="{FF2B5EF4-FFF2-40B4-BE49-F238E27FC236}">
                <a16:creationId xmlns:a16="http://schemas.microsoft.com/office/drawing/2014/main" id="{452301B9-643A-4602-B447-4E110D4FA50C}"/>
              </a:ext>
            </a:extLst>
          </p:cNvPr>
          <p:cNvPicPr>
            <a:picLocks noChangeAspect="1"/>
          </p:cNvPicPr>
          <p:nvPr/>
        </p:nvPicPr>
        <p:blipFill>
          <a:blip r:embed="rId5"/>
          <a:stretch>
            <a:fillRect/>
          </a:stretch>
        </p:blipFill>
        <p:spPr>
          <a:xfrm>
            <a:off x="9278754" y="2424462"/>
            <a:ext cx="2913246" cy="2004055"/>
          </a:xfrm>
          <a:prstGeom prst="rect">
            <a:avLst/>
          </a:prstGeom>
        </p:spPr>
      </p:pic>
      <p:sp>
        <p:nvSpPr>
          <p:cNvPr id="15" name="Arrow: Right 14">
            <a:extLst>
              <a:ext uri="{FF2B5EF4-FFF2-40B4-BE49-F238E27FC236}">
                <a16:creationId xmlns:a16="http://schemas.microsoft.com/office/drawing/2014/main" id="{C90C9375-74CD-4E3B-9642-1D0268808091}"/>
              </a:ext>
            </a:extLst>
          </p:cNvPr>
          <p:cNvSpPr/>
          <p:nvPr/>
        </p:nvSpPr>
        <p:spPr>
          <a:xfrm>
            <a:off x="8963851"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744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1"/>
                                        </p:tgtEl>
                                      </p:cBhvr>
                                    </p:animEffect>
                                    <p:animScale>
                                      <p:cBhvr>
                                        <p:cTn id="18" dur="250" autoRev="1" fill="hold"/>
                                        <p:tgtEl>
                                          <p:spTgt spid="1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3"/>
                                        </p:tgtEl>
                                      </p:cBhvr>
                                    </p:animEffect>
                                    <p:animScale>
                                      <p:cBhvr>
                                        <p:cTn id="23" dur="250" autoRev="1" fill="hold"/>
                                        <p:tgtEl>
                                          <p:spTgt spid="13"/>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5412-F083-4E72-88A0-7D85741FDB6C}"/>
              </a:ext>
            </a:extLst>
          </p:cNvPr>
          <p:cNvSpPr>
            <a:spLocks noGrp="1"/>
          </p:cNvSpPr>
          <p:nvPr>
            <p:ph type="title"/>
          </p:nvPr>
        </p:nvSpPr>
        <p:spPr>
          <a:xfrm>
            <a:off x="6998786" y="481594"/>
            <a:ext cx="4330150" cy="769690"/>
          </a:xfrm>
        </p:spPr>
        <p:txBody>
          <a:bodyPr/>
          <a:lstStyle/>
          <a:p>
            <a:r>
              <a:rPr lang="he-IL" dirty="0"/>
              <a:t>עריכת תפריט המסעדה</a:t>
            </a:r>
          </a:p>
        </p:txBody>
      </p:sp>
      <p:pic>
        <p:nvPicPr>
          <p:cNvPr id="4" name="Picture 3">
            <a:extLst>
              <a:ext uri="{FF2B5EF4-FFF2-40B4-BE49-F238E27FC236}">
                <a16:creationId xmlns:a16="http://schemas.microsoft.com/office/drawing/2014/main" id="{51150492-43DD-4FF6-88FD-05C7C7C8E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7789"/>
            <a:ext cx="2658181" cy="4923323"/>
          </a:xfrm>
          <a:prstGeom prst="rect">
            <a:avLst/>
          </a:prstGeom>
        </p:spPr>
      </p:pic>
      <p:sp>
        <p:nvSpPr>
          <p:cNvPr id="5" name="Arrow: Right 4">
            <a:extLst>
              <a:ext uri="{FF2B5EF4-FFF2-40B4-BE49-F238E27FC236}">
                <a16:creationId xmlns:a16="http://schemas.microsoft.com/office/drawing/2014/main" id="{B8A31ADF-1793-4EC6-AEE2-C6FF29DDB8B3}"/>
              </a:ext>
            </a:extLst>
          </p:cNvPr>
          <p:cNvSpPr/>
          <p:nvPr/>
        </p:nvSpPr>
        <p:spPr>
          <a:xfrm>
            <a:off x="2658181"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ED07A49D-C5B3-4878-996F-3A25F5F7B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280" y="1597788"/>
            <a:ext cx="2626001" cy="4923324"/>
          </a:xfrm>
          <a:prstGeom prst="rect">
            <a:avLst/>
          </a:prstGeom>
        </p:spPr>
      </p:pic>
      <p:pic>
        <p:nvPicPr>
          <p:cNvPr id="9" name="Picture 8">
            <a:extLst>
              <a:ext uri="{FF2B5EF4-FFF2-40B4-BE49-F238E27FC236}">
                <a16:creationId xmlns:a16="http://schemas.microsoft.com/office/drawing/2014/main" id="{1CBCCD5D-23B6-4E19-8D1D-64E51E261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380" y="1597788"/>
            <a:ext cx="2626001" cy="4865725"/>
          </a:xfrm>
          <a:prstGeom prst="rect">
            <a:avLst/>
          </a:prstGeom>
        </p:spPr>
      </p:pic>
      <p:sp>
        <p:nvSpPr>
          <p:cNvPr id="10" name="Arrow: Right 9">
            <a:extLst>
              <a:ext uri="{FF2B5EF4-FFF2-40B4-BE49-F238E27FC236}">
                <a16:creationId xmlns:a16="http://schemas.microsoft.com/office/drawing/2014/main" id="{19E07032-B621-4B0E-AEAD-10C2E26E31F2}"/>
              </a:ext>
            </a:extLst>
          </p:cNvPr>
          <p:cNvSpPr/>
          <p:nvPr/>
        </p:nvSpPr>
        <p:spPr>
          <a:xfrm>
            <a:off x="5885281"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86F612B3-0587-4A00-A05D-4353E6184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9998" y="1540189"/>
            <a:ext cx="2347293" cy="4923324"/>
          </a:xfrm>
          <a:prstGeom prst="rect">
            <a:avLst/>
          </a:prstGeom>
        </p:spPr>
      </p:pic>
      <p:sp>
        <p:nvSpPr>
          <p:cNvPr id="13" name="Arrow: Right 12">
            <a:extLst>
              <a:ext uri="{FF2B5EF4-FFF2-40B4-BE49-F238E27FC236}">
                <a16:creationId xmlns:a16="http://schemas.microsoft.com/office/drawing/2014/main" id="{EA4DAECE-D020-44A9-8B7C-F4EDC7D9D1C7}"/>
              </a:ext>
            </a:extLst>
          </p:cNvPr>
          <p:cNvSpPr/>
          <p:nvPr/>
        </p:nvSpPr>
        <p:spPr>
          <a:xfrm>
            <a:off x="9191079" y="3428999"/>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C06BEBB1-AD21-47F5-B783-55A4766310C7}"/>
              </a:ext>
            </a:extLst>
          </p:cNvPr>
          <p:cNvPicPr>
            <a:picLocks noChangeAspect="1"/>
          </p:cNvPicPr>
          <p:nvPr/>
        </p:nvPicPr>
        <p:blipFill>
          <a:blip r:embed="rId6"/>
          <a:stretch>
            <a:fillRect/>
          </a:stretch>
        </p:blipFill>
        <p:spPr>
          <a:xfrm>
            <a:off x="3631951" y="2005011"/>
            <a:ext cx="3895725" cy="2847975"/>
          </a:xfrm>
          <a:prstGeom prst="rect">
            <a:avLst/>
          </a:prstGeom>
        </p:spPr>
      </p:pic>
    </p:spTree>
    <p:extLst>
      <p:ext uri="{BB962C8B-B14F-4D97-AF65-F5344CB8AC3E}">
        <p14:creationId xmlns:p14="http://schemas.microsoft.com/office/powerpoint/2010/main" val="35975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2E4D-D600-4FCC-9482-D31546662B24}"/>
              </a:ext>
            </a:extLst>
          </p:cNvPr>
          <p:cNvSpPr>
            <a:spLocks noGrp="1"/>
          </p:cNvSpPr>
          <p:nvPr>
            <p:ph type="title"/>
          </p:nvPr>
        </p:nvSpPr>
        <p:spPr>
          <a:xfrm>
            <a:off x="7354919" y="452718"/>
            <a:ext cx="4031767" cy="721564"/>
          </a:xfrm>
        </p:spPr>
        <p:txBody>
          <a:bodyPr/>
          <a:lstStyle/>
          <a:p>
            <a:r>
              <a:rPr lang="he-IL" dirty="0"/>
              <a:t>יצירת תפריט מסעדה</a:t>
            </a:r>
          </a:p>
        </p:txBody>
      </p:sp>
      <p:pic>
        <p:nvPicPr>
          <p:cNvPr id="5" name="Picture 4">
            <a:extLst>
              <a:ext uri="{FF2B5EF4-FFF2-40B4-BE49-F238E27FC236}">
                <a16:creationId xmlns:a16="http://schemas.microsoft.com/office/drawing/2014/main" id="{D72F7537-F81B-4047-8B1B-63D08D719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26" y="1716857"/>
            <a:ext cx="2402724" cy="4554001"/>
          </a:xfrm>
          <a:prstGeom prst="rect">
            <a:avLst/>
          </a:prstGeom>
        </p:spPr>
      </p:pic>
      <p:pic>
        <p:nvPicPr>
          <p:cNvPr id="9" name="Picture 8">
            <a:extLst>
              <a:ext uri="{FF2B5EF4-FFF2-40B4-BE49-F238E27FC236}">
                <a16:creationId xmlns:a16="http://schemas.microsoft.com/office/drawing/2014/main" id="{B1AA9F36-6EBB-4E06-888A-C3D2D142E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369" y="1690388"/>
            <a:ext cx="2402725" cy="4555817"/>
          </a:xfrm>
          <a:prstGeom prst="rect">
            <a:avLst/>
          </a:prstGeom>
        </p:spPr>
      </p:pic>
      <p:sp>
        <p:nvSpPr>
          <p:cNvPr id="10" name="Arrow: Right 9">
            <a:extLst>
              <a:ext uri="{FF2B5EF4-FFF2-40B4-BE49-F238E27FC236}">
                <a16:creationId xmlns:a16="http://schemas.microsoft.com/office/drawing/2014/main" id="{6B372C35-A343-4618-AA2E-F8FD6A92C3E3}"/>
              </a:ext>
            </a:extLst>
          </p:cNvPr>
          <p:cNvSpPr/>
          <p:nvPr/>
        </p:nvSpPr>
        <p:spPr>
          <a:xfrm>
            <a:off x="2685450"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9A06F191-A396-4E3A-AEC1-EAA87A3F2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81" y="1716857"/>
            <a:ext cx="2470931" cy="4642162"/>
          </a:xfrm>
          <a:prstGeom prst="rect">
            <a:avLst/>
          </a:prstGeom>
        </p:spPr>
      </p:pic>
      <p:sp>
        <p:nvSpPr>
          <p:cNvPr id="13" name="Arrow: Right 12">
            <a:extLst>
              <a:ext uri="{FF2B5EF4-FFF2-40B4-BE49-F238E27FC236}">
                <a16:creationId xmlns:a16="http://schemas.microsoft.com/office/drawing/2014/main" id="{BFD26EB1-7293-4832-B41E-75C3656AF6A8}"/>
              </a:ext>
            </a:extLst>
          </p:cNvPr>
          <p:cNvSpPr/>
          <p:nvPr/>
        </p:nvSpPr>
        <p:spPr>
          <a:xfrm>
            <a:off x="5681528"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A7E6DDF8-27AE-4B4F-88BD-CA49A0890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599" y="1690388"/>
            <a:ext cx="2470932" cy="4650601"/>
          </a:xfrm>
          <a:prstGeom prst="rect">
            <a:avLst/>
          </a:prstGeom>
        </p:spPr>
      </p:pic>
      <p:sp>
        <p:nvSpPr>
          <p:cNvPr id="16" name="Arrow: Right 15">
            <a:extLst>
              <a:ext uri="{FF2B5EF4-FFF2-40B4-BE49-F238E27FC236}">
                <a16:creationId xmlns:a16="http://schemas.microsoft.com/office/drawing/2014/main" id="{45803B59-C6DF-4C0E-BDCB-63D196B23C77}"/>
              </a:ext>
            </a:extLst>
          </p:cNvPr>
          <p:cNvSpPr/>
          <p:nvPr/>
        </p:nvSpPr>
        <p:spPr>
          <a:xfrm>
            <a:off x="875191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0F3FE336-00EB-4BAD-9760-C839A1C19700}"/>
              </a:ext>
            </a:extLst>
          </p:cNvPr>
          <p:cNvPicPr>
            <a:picLocks noChangeAspect="1"/>
          </p:cNvPicPr>
          <p:nvPr/>
        </p:nvPicPr>
        <p:blipFill>
          <a:blip r:embed="rId6"/>
          <a:stretch>
            <a:fillRect/>
          </a:stretch>
        </p:blipFill>
        <p:spPr>
          <a:xfrm>
            <a:off x="4081346" y="2395537"/>
            <a:ext cx="3429000" cy="2066925"/>
          </a:xfrm>
          <a:prstGeom prst="rect">
            <a:avLst/>
          </a:prstGeom>
        </p:spPr>
      </p:pic>
    </p:spTree>
    <p:extLst>
      <p:ext uri="{BB962C8B-B14F-4D97-AF65-F5344CB8AC3E}">
        <p14:creationId xmlns:p14="http://schemas.microsoft.com/office/powerpoint/2010/main" val="31457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2000"/>
                                        <p:tgtEl>
                                          <p:spTgt spid="16"/>
                                        </p:tgtEl>
                                      </p:cBhvr>
                                    </p:animEffect>
                                  </p:childTnLst>
                                </p:cTn>
                              </p:par>
                              <p:par>
                                <p:cTn id="22" presetID="21"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AC5BCC-232A-4B6B-B744-85B603F18FE9}"/>
              </a:ext>
            </a:extLst>
          </p:cNvPr>
          <p:cNvSpPr>
            <a:spLocks noGrp="1"/>
          </p:cNvSpPr>
          <p:nvPr>
            <p:ph type="title"/>
          </p:nvPr>
        </p:nvSpPr>
        <p:spPr>
          <a:xfrm>
            <a:off x="9886364" y="431699"/>
            <a:ext cx="1577325" cy="914069"/>
          </a:xfrm>
        </p:spPr>
        <p:txBody>
          <a:bodyPr/>
          <a:lstStyle/>
          <a:p>
            <a:r>
              <a:rPr lang="he-IL" dirty="0"/>
              <a:t>מטרות</a:t>
            </a:r>
          </a:p>
        </p:txBody>
      </p:sp>
      <p:sp>
        <p:nvSpPr>
          <p:cNvPr id="3" name="מציין מיקום תוכן 2">
            <a:extLst>
              <a:ext uri="{FF2B5EF4-FFF2-40B4-BE49-F238E27FC236}">
                <a16:creationId xmlns:a16="http://schemas.microsoft.com/office/drawing/2014/main" id="{5CE41104-13EA-4FEE-BBFF-ED6CDDD215C6}"/>
              </a:ext>
            </a:extLst>
          </p:cNvPr>
          <p:cNvSpPr>
            <a:spLocks noGrp="1"/>
          </p:cNvSpPr>
          <p:nvPr>
            <p:ph idx="1"/>
          </p:nvPr>
        </p:nvSpPr>
        <p:spPr>
          <a:xfrm>
            <a:off x="1526964" y="1581281"/>
            <a:ext cx="8946541" cy="4195481"/>
          </a:xfrm>
        </p:spPr>
        <p:txBody>
          <a:bodyPr/>
          <a:lstStyle/>
          <a:p>
            <a:r>
              <a:rPr lang="he-IL" dirty="0"/>
              <a:t>לאפשר </a:t>
            </a:r>
            <a:r>
              <a:rPr lang="he-IL" u="sng" dirty="0"/>
              <a:t>ללקוחות</a:t>
            </a:r>
            <a:r>
              <a:rPr lang="he-IL" dirty="0"/>
              <a:t> להזמין אוכל ממסעדות שונות בצורה נוחה וגנרית, בהתבסס על מקום המגורים שלהם, העדפות באוכל (כשרות, צמחונות) והזמנות קודמות, לאפשר </a:t>
            </a:r>
            <a:r>
              <a:rPr lang="he-IL" u="sng" dirty="0"/>
              <a:t>ללקוחות</a:t>
            </a:r>
            <a:r>
              <a:rPr lang="he-IL" dirty="0"/>
              <a:t> לעקוב בקלות ונוחות אחר ההזמנה שלהם בזמן אמת.</a:t>
            </a:r>
          </a:p>
          <a:p>
            <a:r>
              <a:rPr lang="he-IL" dirty="0"/>
              <a:t>לאפשר </a:t>
            </a:r>
            <a:r>
              <a:rPr lang="he-IL" u="sng" dirty="0"/>
              <a:t>לבעלי מסעדות</a:t>
            </a:r>
            <a:r>
              <a:rPr lang="he-IL" dirty="0"/>
              <a:t> לפרסם את המסעדה שלהם בפלטפורמה – לעלות ולערוך את התפריט שלהם בעצמם ובצורה גנרית, לקבל מידע על סטטיסטיקת הרכישות דרך האפליקציה, לנהל הזמנות "חיות" בזמן אמת ולעקוב אחר היסטוריית ההזמנות.</a:t>
            </a:r>
          </a:p>
        </p:txBody>
      </p:sp>
    </p:spTree>
    <p:extLst>
      <p:ext uri="{BB962C8B-B14F-4D97-AF65-F5344CB8AC3E}">
        <p14:creationId xmlns:p14="http://schemas.microsoft.com/office/powerpoint/2010/main" val="2693929290"/>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4478-366C-4456-BB47-B08938964B85}"/>
              </a:ext>
            </a:extLst>
          </p:cNvPr>
          <p:cNvSpPr>
            <a:spLocks noGrp="1"/>
          </p:cNvSpPr>
          <p:nvPr>
            <p:ph type="title"/>
          </p:nvPr>
        </p:nvSpPr>
        <p:spPr>
          <a:xfrm>
            <a:off x="7807306" y="500844"/>
            <a:ext cx="3685257" cy="740815"/>
          </a:xfrm>
        </p:spPr>
        <p:txBody>
          <a:bodyPr/>
          <a:lstStyle/>
          <a:p>
            <a:r>
              <a:rPr lang="he-IL" dirty="0"/>
              <a:t>היסטוריית הזמנות</a:t>
            </a:r>
          </a:p>
        </p:txBody>
      </p:sp>
      <p:pic>
        <p:nvPicPr>
          <p:cNvPr id="4" name="Picture 3">
            <a:extLst>
              <a:ext uri="{FF2B5EF4-FFF2-40B4-BE49-F238E27FC236}">
                <a16:creationId xmlns:a16="http://schemas.microsoft.com/office/drawing/2014/main" id="{B8434015-E9FC-4CA6-9ED9-C8274ADEA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4278"/>
            <a:ext cx="2631666" cy="4923323"/>
          </a:xfrm>
          <a:prstGeom prst="rect">
            <a:avLst/>
          </a:prstGeom>
        </p:spPr>
      </p:pic>
      <p:sp>
        <p:nvSpPr>
          <p:cNvPr id="5" name="Arrow: Right 4">
            <a:extLst>
              <a:ext uri="{FF2B5EF4-FFF2-40B4-BE49-F238E27FC236}">
                <a16:creationId xmlns:a16="http://schemas.microsoft.com/office/drawing/2014/main" id="{6E531EF0-2E34-42DB-A412-946C16448759}"/>
              </a:ext>
            </a:extLst>
          </p:cNvPr>
          <p:cNvSpPr/>
          <p:nvPr/>
        </p:nvSpPr>
        <p:spPr>
          <a:xfrm>
            <a:off x="2631666"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F05F0B0-E4CE-4952-B25D-3FA5DDAAA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174277"/>
            <a:ext cx="2967165" cy="4923324"/>
          </a:xfrm>
          <a:prstGeom prst="rect">
            <a:avLst/>
          </a:prstGeom>
        </p:spPr>
      </p:pic>
      <p:pic>
        <p:nvPicPr>
          <p:cNvPr id="9" name="Picture 8">
            <a:extLst>
              <a:ext uri="{FF2B5EF4-FFF2-40B4-BE49-F238E27FC236}">
                <a16:creationId xmlns:a16="http://schemas.microsoft.com/office/drawing/2014/main" id="{1FFD7FD6-B1A7-41D6-961A-D2A80D8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69" y="1155026"/>
            <a:ext cx="2666801" cy="4923325"/>
          </a:xfrm>
          <a:prstGeom prst="rect">
            <a:avLst/>
          </a:prstGeom>
        </p:spPr>
      </p:pic>
      <p:sp>
        <p:nvSpPr>
          <p:cNvPr id="10" name="Arrow: Right 9">
            <a:extLst>
              <a:ext uri="{FF2B5EF4-FFF2-40B4-BE49-F238E27FC236}">
                <a16:creationId xmlns:a16="http://schemas.microsoft.com/office/drawing/2014/main" id="{6DB24F97-3E66-43E8-93DB-3B858F6D4045}"/>
              </a:ext>
            </a:extLst>
          </p:cNvPr>
          <p:cNvSpPr/>
          <p:nvPr/>
        </p:nvSpPr>
        <p:spPr>
          <a:xfrm>
            <a:off x="6167750"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435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F95C-4CAF-4444-82CE-3A34F2A0644C}"/>
              </a:ext>
            </a:extLst>
          </p:cNvPr>
          <p:cNvSpPr>
            <a:spLocks noGrp="1"/>
          </p:cNvSpPr>
          <p:nvPr>
            <p:ph type="title"/>
          </p:nvPr>
        </p:nvSpPr>
        <p:spPr>
          <a:xfrm>
            <a:off x="5179610" y="445168"/>
            <a:ext cx="6226327" cy="904444"/>
          </a:xfrm>
        </p:spPr>
        <p:txBody>
          <a:bodyPr/>
          <a:lstStyle/>
          <a:p>
            <a:r>
              <a:rPr lang="he-IL" dirty="0"/>
              <a:t>סטטיסטיקת הזמנות מהאפליקציה</a:t>
            </a:r>
          </a:p>
        </p:txBody>
      </p:sp>
      <p:pic>
        <p:nvPicPr>
          <p:cNvPr id="4" name="Picture 3">
            <a:extLst>
              <a:ext uri="{FF2B5EF4-FFF2-40B4-BE49-F238E27FC236}">
                <a16:creationId xmlns:a16="http://schemas.microsoft.com/office/drawing/2014/main" id="{109FF58D-30AA-4FA9-BE37-2AB70C63B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5287"/>
            <a:ext cx="2631666" cy="4923323"/>
          </a:xfrm>
          <a:prstGeom prst="rect">
            <a:avLst/>
          </a:prstGeom>
        </p:spPr>
      </p:pic>
      <p:sp>
        <p:nvSpPr>
          <p:cNvPr id="5" name="Arrow: Right 4">
            <a:extLst>
              <a:ext uri="{FF2B5EF4-FFF2-40B4-BE49-F238E27FC236}">
                <a16:creationId xmlns:a16="http://schemas.microsoft.com/office/drawing/2014/main" id="{6C1689FD-B269-440C-8CEB-1435C065F020}"/>
              </a:ext>
            </a:extLst>
          </p:cNvPr>
          <p:cNvSpPr/>
          <p:nvPr/>
        </p:nvSpPr>
        <p:spPr>
          <a:xfrm>
            <a:off x="2631666"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a:extLst>
              <a:ext uri="{FF2B5EF4-FFF2-40B4-BE49-F238E27FC236}">
                <a16:creationId xmlns:a16="http://schemas.microsoft.com/office/drawing/2014/main" id="{8656996F-615B-47E1-84F0-09074A3F8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405286"/>
            <a:ext cx="2967165" cy="4923324"/>
          </a:xfrm>
          <a:prstGeom prst="rect">
            <a:avLst/>
          </a:prstGeom>
        </p:spPr>
      </p:pic>
      <p:sp>
        <p:nvSpPr>
          <p:cNvPr id="7" name="Arrow: Right 6">
            <a:extLst>
              <a:ext uri="{FF2B5EF4-FFF2-40B4-BE49-F238E27FC236}">
                <a16:creationId xmlns:a16="http://schemas.microsoft.com/office/drawing/2014/main" id="{C3458B0D-B1CA-4DF1-9C10-29F41D2CCE71}"/>
              </a:ext>
            </a:extLst>
          </p:cNvPr>
          <p:cNvSpPr/>
          <p:nvPr/>
        </p:nvSpPr>
        <p:spPr>
          <a:xfrm>
            <a:off x="6167750"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91FCEC60-C970-4828-9815-805E40A06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70" y="1388646"/>
            <a:ext cx="2631666" cy="4939964"/>
          </a:xfrm>
          <a:prstGeom prst="rect">
            <a:avLst/>
          </a:prstGeom>
        </p:spPr>
      </p:pic>
    </p:spTree>
    <p:extLst>
      <p:ext uri="{BB962C8B-B14F-4D97-AF65-F5344CB8AC3E}">
        <p14:creationId xmlns:p14="http://schemas.microsoft.com/office/powerpoint/2010/main" val="25757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CA53-ADD4-4B0D-81EB-AAC5836175E0}"/>
              </a:ext>
            </a:extLst>
          </p:cNvPr>
          <p:cNvSpPr>
            <a:spLocks noGrp="1"/>
          </p:cNvSpPr>
          <p:nvPr>
            <p:ph type="title"/>
          </p:nvPr>
        </p:nvSpPr>
        <p:spPr>
          <a:xfrm>
            <a:off x="3546379" y="2430696"/>
            <a:ext cx="5099242" cy="1325563"/>
          </a:xfrm>
        </p:spPr>
        <p:txBody>
          <a:bodyPr>
            <a:normAutofit fontScale="90000"/>
          </a:bodyPr>
          <a:lstStyle/>
          <a:p>
            <a:r>
              <a:rPr lang="he-IL" dirty="0"/>
              <a:t>מערכת ניהול הזמנות בזמן אמת צד לקוח ומסעדה ביחד</a:t>
            </a:r>
            <a:br>
              <a:rPr lang="he-IL" dirty="0"/>
            </a:br>
            <a:br>
              <a:rPr lang="he-IL" dirty="0"/>
            </a:br>
            <a:endParaRPr lang="he-IL" dirty="0"/>
          </a:p>
        </p:txBody>
      </p:sp>
    </p:spTree>
    <p:extLst>
      <p:ext uri="{BB962C8B-B14F-4D97-AF65-F5344CB8AC3E}">
        <p14:creationId xmlns:p14="http://schemas.microsoft.com/office/powerpoint/2010/main" val="1333189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16D8-6F22-4347-B635-95DDD4F88686}"/>
              </a:ext>
            </a:extLst>
          </p:cNvPr>
          <p:cNvSpPr>
            <a:spLocks noGrp="1"/>
          </p:cNvSpPr>
          <p:nvPr>
            <p:ph type="title"/>
          </p:nvPr>
        </p:nvSpPr>
        <p:spPr>
          <a:xfrm>
            <a:off x="6096000" y="378547"/>
            <a:ext cx="5831691" cy="828168"/>
          </a:xfrm>
        </p:spPr>
        <p:txBody>
          <a:bodyPr/>
          <a:lstStyle/>
          <a:p>
            <a:r>
              <a:rPr lang="he-IL" dirty="0"/>
              <a:t>קבלת ההזמנה בידי המסעדה</a:t>
            </a:r>
          </a:p>
        </p:txBody>
      </p:sp>
      <p:pic>
        <p:nvPicPr>
          <p:cNvPr id="5" name="Picture 4">
            <a:extLst>
              <a:ext uri="{FF2B5EF4-FFF2-40B4-BE49-F238E27FC236}">
                <a16:creationId xmlns:a16="http://schemas.microsoft.com/office/drawing/2014/main" id="{52BE11BC-8B44-460A-9BDA-8572466F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1283"/>
            <a:ext cx="4410046" cy="2775434"/>
          </a:xfrm>
          <a:prstGeom prst="rect">
            <a:avLst/>
          </a:prstGeom>
        </p:spPr>
      </p:pic>
      <p:sp>
        <p:nvSpPr>
          <p:cNvPr id="6" name="Arrow: Right 5">
            <a:extLst>
              <a:ext uri="{FF2B5EF4-FFF2-40B4-BE49-F238E27FC236}">
                <a16:creationId xmlns:a16="http://schemas.microsoft.com/office/drawing/2014/main" id="{23E3A5D4-E612-4D00-9C21-153C96767BF9}"/>
              </a:ext>
            </a:extLst>
          </p:cNvPr>
          <p:cNvSpPr/>
          <p:nvPr/>
        </p:nvSpPr>
        <p:spPr>
          <a:xfrm>
            <a:off x="45300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7861C5B0-5914-4A80-9B64-8A42DC82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958" y="1280886"/>
            <a:ext cx="2562998" cy="4784483"/>
          </a:xfrm>
          <a:prstGeom prst="rect">
            <a:avLst/>
          </a:prstGeom>
        </p:spPr>
      </p:pic>
    </p:spTree>
    <p:extLst>
      <p:ext uri="{BB962C8B-B14F-4D97-AF65-F5344CB8AC3E}">
        <p14:creationId xmlns:p14="http://schemas.microsoft.com/office/powerpoint/2010/main" val="4946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7690-249A-4C37-BB5A-64858BF2A25C}"/>
              </a:ext>
            </a:extLst>
          </p:cNvPr>
          <p:cNvSpPr>
            <a:spLocks noGrp="1"/>
          </p:cNvSpPr>
          <p:nvPr>
            <p:ph type="title"/>
          </p:nvPr>
        </p:nvSpPr>
        <p:spPr>
          <a:xfrm>
            <a:off x="3533691" y="462343"/>
            <a:ext cx="7756744" cy="779316"/>
          </a:xfrm>
        </p:spPr>
        <p:txBody>
          <a:bodyPr/>
          <a:lstStyle/>
          <a:p>
            <a:r>
              <a:rPr lang="he-IL" dirty="0"/>
              <a:t>עדכון סטטוס בלחיצה על ידי בעל המסעדה</a:t>
            </a:r>
          </a:p>
        </p:txBody>
      </p:sp>
      <p:pic>
        <p:nvPicPr>
          <p:cNvPr id="4" name="Picture 3">
            <a:extLst>
              <a:ext uri="{FF2B5EF4-FFF2-40B4-BE49-F238E27FC236}">
                <a16:creationId xmlns:a16="http://schemas.microsoft.com/office/drawing/2014/main" id="{6C8C79AE-C2B1-4039-BEE4-3385499E3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8997"/>
            <a:ext cx="2562998" cy="4784483"/>
          </a:xfrm>
          <a:prstGeom prst="rect">
            <a:avLst/>
          </a:prstGeom>
        </p:spPr>
      </p:pic>
      <p:sp>
        <p:nvSpPr>
          <p:cNvPr id="5" name="Arrow: Right 4">
            <a:extLst>
              <a:ext uri="{FF2B5EF4-FFF2-40B4-BE49-F238E27FC236}">
                <a16:creationId xmlns:a16="http://schemas.microsoft.com/office/drawing/2014/main" id="{0D39801C-6476-40F3-9EB5-23D51CE1D516}"/>
              </a:ext>
            </a:extLst>
          </p:cNvPr>
          <p:cNvSpPr/>
          <p:nvPr/>
        </p:nvSpPr>
        <p:spPr>
          <a:xfrm>
            <a:off x="2562998"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16D1FDE9-8449-474B-8B2B-D69DF5983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917" y="1418997"/>
            <a:ext cx="2527590" cy="4784483"/>
          </a:xfrm>
          <a:prstGeom prst="rect">
            <a:avLst/>
          </a:prstGeom>
        </p:spPr>
      </p:pic>
      <p:pic>
        <p:nvPicPr>
          <p:cNvPr id="8" name="Picture 7">
            <a:extLst>
              <a:ext uri="{FF2B5EF4-FFF2-40B4-BE49-F238E27FC236}">
                <a16:creationId xmlns:a16="http://schemas.microsoft.com/office/drawing/2014/main" id="{1E280C7E-FFD0-43BC-82A4-C54CF914B17D}"/>
              </a:ext>
            </a:extLst>
          </p:cNvPr>
          <p:cNvPicPr>
            <a:picLocks noChangeAspect="1"/>
          </p:cNvPicPr>
          <p:nvPr/>
        </p:nvPicPr>
        <p:blipFill>
          <a:blip r:embed="rId4"/>
          <a:stretch>
            <a:fillRect/>
          </a:stretch>
        </p:blipFill>
        <p:spPr>
          <a:xfrm>
            <a:off x="6197929" y="2126431"/>
            <a:ext cx="5314950" cy="2371725"/>
          </a:xfrm>
          <a:prstGeom prst="rect">
            <a:avLst/>
          </a:prstGeom>
        </p:spPr>
      </p:pic>
      <p:sp>
        <p:nvSpPr>
          <p:cNvPr id="9" name="Arrow: Right 8">
            <a:extLst>
              <a:ext uri="{FF2B5EF4-FFF2-40B4-BE49-F238E27FC236}">
                <a16:creationId xmlns:a16="http://schemas.microsoft.com/office/drawing/2014/main" id="{E7756056-0ACC-489E-9E6F-75A7A678DA3D}"/>
              </a:ext>
            </a:extLst>
          </p:cNvPr>
          <p:cNvSpPr/>
          <p:nvPr/>
        </p:nvSpPr>
        <p:spPr>
          <a:xfrm>
            <a:off x="5629010"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39078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5EED-4079-45A7-BABB-2686ADD8291F}"/>
              </a:ext>
            </a:extLst>
          </p:cNvPr>
          <p:cNvSpPr>
            <a:spLocks noGrp="1"/>
          </p:cNvSpPr>
          <p:nvPr>
            <p:ph type="title"/>
          </p:nvPr>
        </p:nvSpPr>
        <p:spPr>
          <a:xfrm>
            <a:off x="3552942" y="481594"/>
            <a:ext cx="7685330" cy="855593"/>
          </a:xfrm>
        </p:spPr>
        <p:txBody>
          <a:bodyPr/>
          <a:lstStyle/>
          <a:p>
            <a:r>
              <a:rPr lang="he-IL" dirty="0"/>
              <a:t>נוטיפיקציה ועדכון הסטטוס אצל המשתמש</a:t>
            </a:r>
          </a:p>
        </p:txBody>
      </p:sp>
      <p:pic>
        <p:nvPicPr>
          <p:cNvPr id="5" name="Picture 4">
            <a:extLst>
              <a:ext uri="{FF2B5EF4-FFF2-40B4-BE49-F238E27FC236}">
                <a16:creationId xmlns:a16="http://schemas.microsoft.com/office/drawing/2014/main" id="{175069C9-26FE-4FE3-A0CB-21000E599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4283242" cy="3378812"/>
          </a:xfrm>
          <a:prstGeom prst="rect">
            <a:avLst/>
          </a:prstGeom>
        </p:spPr>
      </p:pic>
      <p:sp>
        <p:nvSpPr>
          <p:cNvPr id="6" name="Arrow: Right 5">
            <a:extLst>
              <a:ext uri="{FF2B5EF4-FFF2-40B4-BE49-F238E27FC236}">
                <a16:creationId xmlns:a16="http://schemas.microsoft.com/office/drawing/2014/main" id="{D1B722DF-F1A7-4AD0-8913-E216CB937E85}"/>
              </a:ext>
            </a:extLst>
          </p:cNvPr>
          <p:cNvSpPr/>
          <p:nvPr/>
        </p:nvSpPr>
        <p:spPr>
          <a:xfrm>
            <a:off x="42832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C266A90C-7C98-49E8-B0DA-253986CD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61" y="1525376"/>
            <a:ext cx="2645919" cy="4967499"/>
          </a:xfrm>
          <a:prstGeom prst="rect">
            <a:avLst/>
          </a:prstGeom>
        </p:spPr>
      </p:pic>
    </p:spTree>
    <p:extLst>
      <p:ext uri="{BB962C8B-B14F-4D97-AF65-F5344CB8AC3E}">
        <p14:creationId xmlns:p14="http://schemas.microsoft.com/office/powerpoint/2010/main" val="231431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14E9-B699-4FC5-A173-A84563C2E1D2}"/>
              </a:ext>
            </a:extLst>
          </p:cNvPr>
          <p:cNvSpPr>
            <a:spLocks noGrp="1"/>
          </p:cNvSpPr>
          <p:nvPr>
            <p:ph type="title"/>
          </p:nvPr>
        </p:nvSpPr>
        <p:spPr>
          <a:xfrm>
            <a:off x="5255394" y="405611"/>
            <a:ext cx="6616566" cy="701013"/>
          </a:xfrm>
        </p:spPr>
        <p:txBody>
          <a:bodyPr>
            <a:normAutofit fontScale="90000"/>
          </a:bodyPr>
          <a:lstStyle/>
          <a:p>
            <a:r>
              <a:rPr lang="he-IL" dirty="0"/>
              <a:t>מעבר סטטוס הזמנה בלקוח \ מסעדה</a:t>
            </a:r>
          </a:p>
        </p:txBody>
      </p:sp>
      <p:sp>
        <p:nvSpPr>
          <p:cNvPr id="4" name="TextBox 3">
            <a:extLst>
              <a:ext uri="{FF2B5EF4-FFF2-40B4-BE49-F238E27FC236}">
                <a16:creationId xmlns:a16="http://schemas.microsoft.com/office/drawing/2014/main" id="{F6962AB6-0BE4-4039-942E-0754E9232DF7}"/>
              </a:ext>
            </a:extLst>
          </p:cNvPr>
          <p:cNvSpPr txBox="1"/>
          <p:nvPr/>
        </p:nvSpPr>
        <p:spPr>
          <a:xfrm>
            <a:off x="3414162" y="831726"/>
            <a:ext cx="3503596" cy="646331"/>
          </a:xfrm>
          <a:prstGeom prst="rect">
            <a:avLst/>
          </a:prstGeom>
          <a:noFill/>
        </p:spPr>
        <p:txBody>
          <a:bodyPr wrap="square" rtlCol="1">
            <a:spAutoFit/>
          </a:bodyPr>
          <a:lstStyle/>
          <a:p>
            <a:r>
              <a:rPr lang="he-IL" dirty="0"/>
              <a:t>לקוח</a:t>
            </a:r>
          </a:p>
          <a:p>
            <a:endParaRPr lang="he-IL" dirty="0"/>
          </a:p>
        </p:txBody>
      </p:sp>
      <p:sp>
        <p:nvSpPr>
          <p:cNvPr id="5" name="TextBox 4">
            <a:extLst>
              <a:ext uri="{FF2B5EF4-FFF2-40B4-BE49-F238E27FC236}">
                <a16:creationId xmlns:a16="http://schemas.microsoft.com/office/drawing/2014/main" id="{275DDD18-15BB-4CA7-8D20-183F0D13AFB5}"/>
              </a:ext>
            </a:extLst>
          </p:cNvPr>
          <p:cNvSpPr txBox="1"/>
          <p:nvPr/>
        </p:nvSpPr>
        <p:spPr>
          <a:xfrm>
            <a:off x="9602464" y="956684"/>
            <a:ext cx="3503596" cy="923330"/>
          </a:xfrm>
          <a:prstGeom prst="rect">
            <a:avLst/>
          </a:prstGeom>
          <a:noFill/>
        </p:spPr>
        <p:txBody>
          <a:bodyPr wrap="square" rtlCol="1">
            <a:spAutoFit/>
          </a:bodyPr>
          <a:lstStyle/>
          <a:p>
            <a:r>
              <a:rPr lang="he-IL" dirty="0"/>
              <a:t>מסעדה</a:t>
            </a:r>
          </a:p>
          <a:p>
            <a:endParaRPr lang="he-IL" dirty="0"/>
          </a:p>
          <a:p>
            <a:endParaRPr lang="he-IL" dirty="0"/>
          </a:p>
        </p:txBody>
      </p:sp>
      <p:cxnSp>
        <p:nvCxnSpPr>
          <p:cNvPr id="7" name="Straight Connector 6">
            <a:extLst>
              <a:ext uri="{FF2B5EF4-FFF2-40B4-BE49-F238E27FC236}">
                <a16:creationId xmlns:a16="http://schemas.microsoft.com/office/drawing/2014/main" id="{64945DAA-D3F0-4899-BBC6-693E42E2AAFB}"/>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E7172B-5796-4562-94BB-BBB9B8440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449" y="1377867"/>
            <a:ext cx="2323687" cy="1663716"/>
          </a:xfrm>
          <a:prstGeom prst="rect">
            <a:avLst/>
          </a:prstGeom>
        </p:spPr>
      </p:pic>
      <p:sp>
        <p:nvSpPr>
          <p:cNvPr id="12" name="Arrow: Down 11">
            <a:extLst>
              <a:ext uri="{FF2B5EF4-FFF2-40B4-BE49-F238E27FC236}">
                <a16:creationId xmlns:a16="http://schemas.microsoft.com/office/drawing/2014/main" id="{6F258566-05AC-4FE1-A0AF-E3959EB88423}"/>
              </a:ext>
            </a:extLst>
          </p:cNvPr>
          <p:cNvSpPr/>
          <p:nvPr/>
        </p:nvSpPr>
        <p:spPr>
          <a:xfrm>
            <a:off x="3600976" y="304158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C11A69BB-5E50-4820-9DCA-EA4026F3C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440" y="3728062"/>
            <a:ext cx="2323687" cy="1910615"/>
          </a:xfrm>
          <a:prstGeom prst="rect">
            <a:avLst/>
          </a:prstGeom>
        </p:spPr>
      </p:pic>
      <p:sp>
        <p:nvSpPr>
          <p:cNvPr id="17" name="Arrow: Down 16">
            <a:extLst>
              <a:ext uri="{FF2B5EF4-FFF2-40B4-BE49-F238E27FC236}">
                <a16:creationId xmlns:a16="http://schemas.microsoft.com/office/drawing/2014/main" id="{E954C3A3-46F3-451F-94B9-717268E44932}"/>
              </a:ext>
            </a:extLst>
          </p:cNvPr>
          <p:cNvSpPr/>
          <p:nvPr/>
        </p:nvSpPr>
        <p:spPr>
          <a:xfrm>
            <a:off x="3600976" y="5638677"/>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Picture 18">
            <a:extLst>
              <a:ext uri="{FF2B5EF4-FFF2-40B4-BE49-F238E27FC236}">
                <a16:creationId xmlns:a16="http://schemas.microsoft.com/office/drawing/2014/main" id="{0EEDA51B-03FB-4008-9E63-7D87421D3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745" y="1418349"/>
            <a:ext cx="2383517" cy="1643632"/>
          </a:xfrm>
          <a:prstGeom prst="rect">
            <a:avLst/>
          </a:prstGeom>
        </p:spPr>
      </p:pic>
      <p:sp>
        <p:nvSpPr>
          <p:cNvPr id="20" name="Arrow: Down 19">
            <a:extLst>
              <a:ext uri="{FF2B5EF4-FFF2-40B4-BE49-F238E27FC236}">
                <a16:creationId xmlns:a16="http://schemas.microsoft.com/office/drawing/2014/main" id="{73F8A7B6-7862-4102-9F80-B21CC0896578}"/>
              </a:ext>
            </a:extLst>
          </p:cNvPr>
          <p:cNvSpPr/>
          <p:nvPr/>
        </p:nvSpPr>
        <p:spPr>
          <a:xfrm>
            <a:off x="9920187" y="3057250"/>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01E690B7-06F2-4F75-AF61-02C6802C7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433" y="3760138"/>
            <a:ext cx="2316139" cy="1878539"/>
          </a:xfrm>
          <a:prstGeom prst="rect">
            <a:avLst/>
          </a:prstGeom>
        </p:spPr>
      </p:pic>
      <p:sp>
        <p:nvSpPr>
          <p:cNvPr id="23" name="Arrow: Down 22">
            <a:extLst>
              <a:ext uri="{FF2B5EF4-FFF2-40B4-BE49-F238E27FC236}">
                <a16:creationId xmlns:a16="http://schemas.microsoft.com/office/drawing/2014/main" id="{5DECEE75-9A66-466F-9ECB-C6BBA7B0D7A6}"/>
              </a:ext>
            </a:extLst>
          </p:cNvPr>
          <p:cNvSpPr/>
          <p:nvPr/>
        </p:nvSpPr>
        <p:spPr>
          <a:xfrm>
            <a:off x="9920187" y="5614429"/>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08912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900C5-56F1-45B0-8A95-42DEFD54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078" y="1345417"/>
            <a:ext cx="2156052" cy="2235181"/>
          </a:xfrm>
          <a:prstGeom prst="rect">
            <a:avLst/>
          </a:prstGeom>
        </p:spPr>
      </p:pic>
      <p:sp>
        <p:nvSpPr>
          <p:cNvPr id="5" name="Title 1">
            <a:extLst>
              <a:ext uri="{FF2B5EF4-FFF2-40B4-BE49-F238E27FC236}">
                <a16:creationId xmlns:a16="http://schemas.microsoft.com/office/drawing/2014/main" id="{A81150AC-6EFD-4A3E-8F13-A4BF33BA4688}"/>
              </a:ext>
            </a:extLst>
          </p:cNvPr>
          <p:cNvSpPr>
            <a:spLocks noGrp="1"/>
          </p:cNvSpPr>
          <p:nvPr>
            <p:ph type="title"/>
          </p:nvPr>
        </p:nvSpPr>
        <p:spPr>
          <a:xfrm>
            <a:off x="4611794" y="326580"/>
            <a:ext cx="6920563" cy="837399"/>
          </a:xfrm>
        </p:spPr>
        <p:txBody>
          <a:bodyPr>
            <a:normAutofit/>
          </a:bodyPr>
          <a:lstStyle/>
          <a:p>
            <a:r>
              <a:rPr lang="he-IL" dirty="0"/>
              <a:t>מעבר סטטוס הזמנה בלקוח \ מסעדה</a:t>
            </a:r>
          </a:p>
        </p:txBody>
      </p:sp>
      <p:sp>
        <p:nvSpPr>
          <p:cNvPr id="6" name="TextBox 5">
            <a:extLst>
              <a:ext uri="{FF2B5EF4-FFF2-40B4-BE49-F238E27FC236}">
                <a16:creationId xmlns:a16="http://schemas.microsoft.com/office/drawing/2014/main" id="{B7D0442B-8A66-4A02-A766-34F4E324C4E3}"/>
              </a:ext>
            </a:extLst>
          </p:cNvPr>
          <p:cNvSpPr txBox="1"/>
          <p:nvPr/>
        </p:nvSpPr>
        <p:spPr>
          <a:xfrm>
            <a:off x="3385534" y="839199"/>
            <a:ext cx="3503596" cy="646331"/>
          </a:xfrm>
          <a:prstGeom prst="rect">
            <a:avLst/>
          </a:prstGeom>
          <a:noFill/>
        </p:spPr>
        <p:txBody>
          <a:bodyPr wrap="square" rtlCol="1">
            <a:spAutoFit/>
          </a:bodyPr>
          <a:lstStyle/>
          <a:p>
            <a:r>
              <a:rPr lang="he-IL" dirty="0"/>
              <a:t>לקוח</a:t>
            </a:r>
          </a:p>
          <a:p>
            <a:endParaRPr lang="he-IL" dirty="0"/>
          </a:p>
        </p:txBody>
      </p:sp>
      <p:cxnSp>
        <p:nvCxnSpPr>
          <p:cNvPr id="8" name="Straight Connector 7">
            <a:extLst>
              <a:ext uri="{FF2B5EF4-FFF2-40B4-BE49-F238E27FC236}">
                <a16:creationId xmlns:a16="http://schemas.microsoft.com/office/drawing/2014/main" id="{203ECF80-F1C6-49B7-B166-C10F7EA3716C}"/>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0D26A4F9-1DD4-414A-A054-7B7030D1B9BA}"/>
              </a:ext>
            </a:extLst>
          </p:cNvPr>
          <p:cNvSpPr/>
          <p:nvPr/>
        </p:nvSpPr>
        <p:spPr>
          <a:xfrm>
            <a:off x="3379595" y="3610078"/>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608123B5-D7FB-4A92-B762-195977E4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077" y="4326037"/>
            <a:ext cx="1993717" cy="2374944"/>
          </a:xfrm>
          <a:prstGeom prst="rect">
            <a:avLst/>
          </a:prstGeom>
        </p:spPr>
      </p:pic>
      <p:pic>
        <p:nvPicPr>
          <p:cNvPr id="13" name="Picture 12">
            <a:extLst>
              <a:ext uri="{FF2B5EF4-FFF2-40B4-BE49-F238E27FC236}">
                <a16:creationId xmlns:a16="http://schemas.microsoft.com/office/drawing/2014/main" id="{BEDF7C16-DE90-478D-8096-BBD91ACFC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4647" y="1325562"/>
            <a:ext cx="2156049" cy="2206466"/>
          </a:xfrm>
          <a:prstGeom prst="rect">
            <a:avLst/>
          </a:prstGeom>
        </p:spPr>
      </p:pic>
      <p:sp>
        <p:nvSpPr>
          <p:cNvPr id="14" name="TextBox 13">
            <a:extLst>
              <a:ext uri="{FF2B5EF4-FFF2-40B4-BE49-F238E27FC236}">
                <a16:creationId xmlns:a16="http://schemas.microsoft.com/office/drawing/2014/main" id="{AA1A1A4F-D344-45B4-8557-7989C64D2CD0}"/>
              </a:ext>
            </a:extLst>
          </p:cNvPr>
          <p:cNvSpPr txBox="1"/>
          <p:nvPr/>
        </p:nvSpPr>
        <p:spPr>
          <a:xfrm>
            <a:off x="9871198" y="883752"/>
            <a:ext cx="3503596" cy="923330"/>
          </a:xfrm>
          <a:prstGeom prst="rect">
            <a:avLst/>
          </a:prstGeom>
          <a:noFill/>
        </p:spPr>
        <p:txBody>
          <a:bodyPr wrap="square" rtlCol="1">
            <a:spAutoFit/>
          </a:bodyPr>
          <a:lstStyle/>
          <a:p>
            <a:r>
              <a:rPr lang="he-IL" dirty="0"/>
              <a:t>מסעדה</a:t>
            </a:r>
          </a:p>
          <a:p>
            <a:endParaRPr lang="he-IL" dirty="0"/>
          </a:p>
          <a:p>
            <a:endParaRPr lang="he-IL" dirty="0"/>
          </a:p>
        </p:txBody>
      </p:sp>
      <p:sp>
        <p:nvSpPr>
          <p:cNvPr id="15" name="Arrow: Down 14">
            <a:extLst>
              <a:ext uri="{FF2B5EF4-FFF2-40B4-BE49-F238E27FC236}">
                <a16:creationId xmlns:a16="http://schemas.microsoft.com/office/drawing/2014/main" id="{B9557602-984B-4205-AD31-EF155A584435}"/>
              </a:ext>
            </a:extLst>
          </p:cNvPr>
          <p:cNvSpPr/>
          <p:nvPr/>
        </p:nvSpPr>
        <p:spPr>
          <a:xfrm>
            <a:off x="10030968" y="354165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1E28ABFB-3001-4BA1-A5E6-710A53C36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51" y="4228132"/>
            <a:ext cx="2002027" cy="2414369"/>
          </a:xfrm>
          <a:prstGeom prst="rect">
            <a:avLst/>
          </a:prstGeom>
        </p:spPr>
      </p:pic>
    </p:spTree>
    <p:extLst>
      <p:ext uri="{BB962C8B-B14F-4D97-AF65-F5344CB8AC3E}">
        <p14:creationId xmlns:p14="http://schemas.microsoft.com/office/powerpoint/2010/main" val="7182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480B-C0A1-4159-9CF2-483EF23B95EE}"/>
              </a:ext>
            </a:extLst>
          </p:cNvPr>
          <p:cNvSpPr>
            <a:spLocks noGrp="1"/>
          </p:cNvSpPr>
          <p:nvPr>
            <p:ph type="title"/>
          </p:nvPr>
        </p:nvSpPr>
        <p:spPr>
          <a:xfrm>
            <a:off x="6343850" y="499806"/>
            <a:ext cx="5735438" cy="692688"/>
          </a:xfrm>
        </p:spPr>
        <p:txBody>
          <a:bodyPr/>
          <a:lstStyle/>
          <a:p>
            <a:r>
              <a:rPr lang="he-IL" dirty="0"/>
              <a:t>ההזמנה עוברת להיסטוריה</a:t>
            </a:r>
          </a:p>
        </p:txBody>
      </p:sp>
      <p:pic>
        <p:nvPicPr>
          <p:cNvPr id="4" name="Picture 3">
            <a:extLst>
              <a:ext uri="{FF2B5EF4-FFF2-40B4-BE49-F238E27FC236}">
                <a16:creationId xmlns:a16="http://schemas.microsoft.com/office/drawing/2014/main" id="{20E9B893-CDB6-4618-AACD-CFB7820838BA}"/>
              </a:ext>
            </a:extLst>
          </p:cNvPr>
          <p:cNvPicPr>
            <a:picLocks noChangeAspect="1"/>
          </p:cNvPicPr>
          <p:nvPr/>
        </p:nvPicPr>
        <p:blipFill>
          <a:blip r:embed="rId2"/>
          <a:stretch>
            <a:fillRect/>
          </a:stretch>
        </p:blipFill>
        <p:spPr>
          <a:xfrm>
            <a:off x="0" y="2451085"/>
            <a:ext cx="3803001" cy="1738312"/>
          </a:xfrm>
          <a:prstGeom prst="rect">
            <a:avLst/>
          </a:prstGeom>
        </p:spPr>
      </p:pic>
      <p:sp>
        <p:nvSpPr>
          <p:cNvPr id="5" name="Arrow: Right 4">
            <a:extLst>
              <a:ext uri="{FF2B5EF4-FFF2-40B4-BE49-F238E27FC236}">
                <a16:creationId xmlns:a16="http://schemas.microsoft.com/office/drawing/2014/main" id="{ABA12C7C-408C-4A22-A8B5-1946F60AE60B}"/>
              </a:ext>
            </a:extLst>
          </p:cNvPr>
          <p:cNvSpPr/>
          <p:nvPr/>
        </p:nvSpPr>
        <p:spPr>
          <a:xfrm>
            <a:off x="3803001" y="2944368"/>
            <a:ext cx="17800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a:extLst>
              <a:ext uri="{FF2B5EF4-FFF2-40B4-BE49-F238E27FC236}">
                <a16:creationId xmlns:a16="http://schemas.microsoft.com/office/drawing/2014/main" id="{431A131D-C004-45C7-BEB8-92CAF3CB423C}"/>
              </a:ext>
            </a:extLst>
          </p:cNvPr>
          <p:cNvSpPr txBox="1"/>
          <p:nvPr/>
        </p:nvSpPr>
        <p:spPr>
          <a:xfrm>
            <a:off x="6449728" y="1367522"/>
            <a:ext cx="881514" cy="646331"/>
          </a:xfrm>
          <a:prstGeom prst="rect">
            <a:avLst/>
          </a:prstGeom>
          <a:noFill/>
        </p:spPr>
        <p:txBody>
          <a:bodyPr wrap="square" rtlCol="1">
            <a:spAutoFit/>
          </a:bodyPr>
          <a:lstStyle/>
          <a:p>
            <a:r>
              <a:rPr lang="he-IL" dirty="0"/>
              <a:t>לקוח</a:t>
            </a:r>
          </a:p>
          <a:p>
            <a:endParaRPr lang="he-IL" dirty="0"/>
          </a:p>
        </p:txBody>
      </p:sp>
      <p:cxnSp>
        <p:nvCxnSpPr>
          <p:cNvPr id="7" name="Straight Connector 6">
            <a:extLst>
              <a:ext uri="{FF2B5EF4-FFF2-40B4-BE49-F238E27FC236}">
                <a16:creationId xmlns:a16="http://schemas.microsoft.com/office/drawing/2014/main" id="{A5C15F14-3022-443E-B766-530A1AB2C81E}"/>
              </a:ext>
            </a:extLst>
          </p:cNvPr>
          <p:cNvCxnSpPr>
            <a:cxnSpLocks/>
          </p:cNvCxnSpPr>
          <p:nvPr/>
        </p:nvCxnSpPr>
        <p:spPr>
          <a:xfrm>
            <a:off x="8836795" y="1568918"/>
            <a:ext cx="0" cy="528908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5049E6-B375-46C2-B6FB-409655F9BC26}"/>
              </a:ext>
            </a:extLst>
          </p:cNvPr>
          <p:cNvSpPr txBox="1"/>
          <p:nvPr/>
        </p:nvSpPr>
        <p:spPr>
          <a:xfrm>
            <a:off x="10617467" y="1349006"/>
            <a:ext cx="881514" cy="923330"/>
          </a:xfrm>
          <a:prstGeom prst="rect">
            <a:avLst/>
          </a:prstGeom>
          <a:noFill/>
        </p:spPr>
        <p:txBody>
          <a:bodyPr wrap="square" rtlCol="1">
            <a:spAutoFit/>
          </a:bodyPr>
          <a:lstStyle/>
          <a:p>
            <a:r>
              <a:rPr lang="he-IL" dirty="0"/>
              <a:t>מסעדה</a:t>
            </a:r>
          </a:p>
          <a:p>
            <a:endParaRPr lang="he-IL" dirty="0"/>
          </a:p>
          <a:p>
            <a:endParaRPr lang="he-IL" dirty="0"/>
          </a:p>
        </p:txBody>
      </p:sp>
      <p:pic>
        <p:nvPicPr>
          <p:cNvPr id="12" name="Picture 11">
            <a:extLst>
              <a:ext uri="{FF2B5EF4-FFF2-40B4-BE49-F238E27FC236}">
                <a16:creationId xmlns:a16="http://schemas.microsoft.com/office/drawing/2014/main" id="{35C881F0-2D3F-4648-8FA9-80F0BB152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053" y="2074013"/>
            <a:ext cx="2491874" cy="2816203"/>
          </a:xfrm>
          <a:prstGeom prst="rect">
            <a:avLst/>
          </a:prstGeom>
        </p:spPr>
      </p:pic>
      <p:pic>
        <p:nvPicPr>
          <p:cNvPr id="14" name="Picture 13">
            <a:extLst>
              <a:ext uri="{FF2B5EF4-FFF2-40B4-BE49-F238E27FC236}">
                <a16:creationId xmlns:a16="http://schemas.microsoft.com/office/drawing/2014/main" id="{E3FE64F8-507C-44A8-9B20-E6068622F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237" y="2074013"/>
            <a:ext cx="2331970" cy="2816203"/>
          </a:xfrm>
          <a:prstGeom prst="rect">
            <a:avLst/>
          </a:prstGeom>
        </p:spPr>
      </p:pic>
    </p:spTree>
    <p:extLst>
      <p:ext uri="{BB962C8B-B14F-4D97-AF65-F5344CB8AC3E}">
        <p14:creationId xmlns:p14="http://schemas.microsoft.com/office/powerpoint/2010/main" val="283211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38BFB-01DE-4D2A-A618-89F22A37D647}"/>
              </a:ext>
            </a:extLst>
          </p:cNvPr>
          <p:cNvSpPr>
            <a:spLocks noGrp="1"/>
          </p:cNvSpPr>
          <p:nvPr>
            <p:ph idx="1"/>
          </p:nvPr>
        </p:nvSpPr>
        <p:spPr>
          <a:xfrm>
            <a:off x="741947" y="853473"/>
            <a:ext cx="10515600" cy="4351338"/>
          </a:xfrm>
        </p:spPr>
        <p:txBody>
          <a:bodyPr>
            <a:normAutofit fontScale="92500" lnSpcReduction="10000"/>
          </a:bodyPr>
          <a:lstStyle/>
          <a:p>
            <a:pPr algn="l" rtl="0"/>
            <a:endParaRPr lang="en-US" sz="2800" dirty="0"/>
          </a:p>
          <a:p>
            <a:pPr algn="l" rtl="0"/>
            <a:endParaRPr lang="en-US" sz="2800" dirty="0"/>
          </a:p>
          <a:p>
            <a:pPr algn="l" rtl="0"/>
            <a:r>
              <a:rPr lang="en-US" sz="2800" dirty="0"/>
              <a:t>Fire Base: </a:t>
            </a:r>
            <a:r>
              <a:rPr lang="en-US" sz="2800" dirty="0">
                <a:hlinkClick r:id="rId2"/>
              </a:rPr>
              <a:t>https://console.firebase.google.com/project/busy-abf43/database/busy-abf43/data</a:t>
            </a:r>
            <a:endParaRPr lang="en-US" sz="2800" dirty="0"/>
          </a:p>
          <a:p>
            <a:pPr algn="l" rtl="0"/>
            <a:endParaRPr lang="en-US" sz="2800" dirty="0"/>
          </a:p>
          <a:p>
            <a:pPr algn="l" rtl="0"/>
            <a:endParaRPr lang="en-US" sz="2800" dirty="0"/>
          </a:p>
          <a:p>
            <a:pPr algn="l" rtl="0"/>
            <a:endParaRPr lang="en-US" sz="2800" dirty="0"/>
          </a:p>
          <a:p>
            <a:pPr algn="l" rtl="0"/>
            <a:r>
              <a:rPr lang="en-US" sz="2800" dirty="0"/>
              <a:t>GitHub: </a:t>
            </a:r>
            <a:r>
              <a:rPr lang="en-US" sz="2800" dirty="0">
                <a:hlinkClick r:id="rId3"/>
              </a:rPr>
              <a:t>https://github.com/EvgenyVendrov/AndroidStudioProject</a:t>
            </a:r>
            <a:endParaRPr lang="en-US" sz="2800" dirty="0"/>
          </a:p>
          <a:p>
            <a:pPr algn="l" rtl="0"/>
            <a:endParaRPr lang="he-IL" sz="2800" dirty="0"/>
          </a:p>
        </p:txBody>
      </p:sp>
    </p:spTree>
    <p:extLst>
      <p:ext uri="{BB962C8B-B14F-4D97-AF65-F5344CB8AC3E}">
        <p14:creationId xmlns:p14="http://schemas.microsoft.com/office/powerpoint/2010/main" val="53722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CA02DF-786D-40AE-8EDF-A3F2C895C5ED}"/>
              </a:ext>
            </a:extLst>
          </p:cNvPr>
          <p:cNvSpPr>
            <a:spLocks noGrp="1"/>
          </p:cNvSpPr>
          <p:nvPr>
            <p:ph type="title"/>
          </p:nvPr>
        </p:nvSpPr>
        <p:spPr>
          <a:xfrm>
            <a:off x="8115317" y="366091"/>
            <a:ext cx="3386874" cy="923695"/>
          </a:xfrm>
        </p:spPr>
        <p:txBody>
          <a:bodyPr/>
          <a:lstStyle/>
          <a:p>
            <a:r>
              <a:rPr lang="he-IL" dirty="0"/>
              <a:t>דרישות מרכזיות</a:t>
            </a:r>
          </a:p>
        </p:txBody>
      </p:sp>
      <p:sp>
        <p:nvSpPr>
          <p:cNvPr id="3" name="מציין מיקום תוכן 2">
            <a:extLst>
              <a:ext uri="{FF2B5EF4-FFF2-40B4-BE49-F238E27FC236}">
                <a16:creationId xmlns:a16="http://schemas.microsoft.com/office/drawing/2014/main" id="{1AB7152E-48B8-42DF-B0A1-682B894892E6}"/>
              </a:ext>
            </a:extLst>
          </p:cNvPr>
          <p:cNvSpPr>
            <a:spLocks noGrp="1"/>
          </p:cNvSpPr>
          <p:nvPr>
            <p:ph idx="1"/>
          </p:nvPr>
        </p:nvSpPr>
        <p:spPr/>
        <p:txBody>
          <a:bodyPr/>
          <a:lstStyle/>
          <a:p>
            <a:r>
              <a:rPr lang="he-IL" dirty="0"/>
              <a:t> לאפשר הזמנה ממסעדות קיימות (לקוח)</a:t>
            </a:r>
          </a:p>
          <a:p>
            <a:r>
              <a:rPr lang="he-IL" dirty="0"/>
              <a:t>לאפשר עריכת תפריטים (בעל מסעדה)</a:t>
            </a:r>
          </a:p>
          <a:p>
            <a:r>
              <a:rPr lang="he-IL" dirty="0"/>
              <a:t>שמירה ועריכה של המידע האישי של הלקוח לצורך הזמנות חוזרות (לקוח)</a:t>
            </a:r>
          </a:p>
          <a:p>
            <a:r>
              <a:rPr lang="he-IL" dirty="0"/>
              <a:t>שמירת היסטוריית הזמנות קודמות (לקוח ובעל מסעדה)</a:t>
            </a:r>
          </a:p>
          <a:p>
            <a:r>
              <a:rPr lang="he-IL" dirty="0"/>
              <a:t>המערכת תהיה נוחה לתפעול (לקוח ובעל מסעדה)</a:t>
            </a:r>
          </a:p>
          <a:p>
            <a:r>
              <a:rPr lang="he-IL" dirty="0"/>
              <a:t>המערכת תשמור על הרשאות המשתמשים, למשל, לא תיתן ללקוח לשנות תפריט של מסעדה(לקוח ובעל מסעדה) </a:t>
            </a:r>
          </a:p>
        </p:txBody>
      </p:sp>
    </p:spTree>
    <p:extLst>
      <p:ext uri="{BB962C8B-B14F-4D97-AF65-F5344CB8AC3E}">
        <p14:creationId xmlns:p14="http://schemas.microsoft.com/office/powerpoint/2010/main" val="312732915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E284-1C63-4298-B801-A5479264DA02}"/>
              </a:ext>
            </a:extLst>
          </p:cNvPr>
          <p:cNvSpPr>
            <a:spLocks noGrp="1"/>
          </p:cNvSpPr>
          <p:nvPr>
            <p:ph type="title"/>
          </p:nvPr>
        </p:nvSpPr>
        <p:spPr>
          <a:xfrm>
            <a:off x="2839451" y="2379846"/>
            <a:ext cx="6140919" cy="2098307"/>
          </a:xfrm>
        </p:spPr>
        <p:txBody>
          <a:bodyPr>
            <a:noAutofit/>
          </a:bodyPr>
          <a:lstStyle/>
          <a:p>
            <a:r>
              <a:rPr lang="en-US" sz="18000" dirty="0"/>
              <a:t>Q&amp;A</a:t>
            </a:r>
            <a:endParaRPr lang="he-IL" sz="18000" dirty="0"/>
          </a:p>
        </p:txBody>
      </p:sp>
    </p:spTree>
    <p:extLst>
      <p:ext uri="{BB962C8B-B14F-4D97-AF65-F5344CB8AC3E}">
        <p14:creationId xmlns:p14="http://schemas.microsoft.com/office/powerpoint/2010/main" val="3165929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F87C-68C0-47E9-8EF1-20BDCF1BC2B8}"/>
              </a:ext>
            </a:extLst>
          </p:cNvPr>
          <p:cNvSpPr>
            <a:spLocks noGrp="1"/>
          </p:cNvSpPr>
          <p:nvPr>
            <p:ph type="title"/>
          </p:nvPr>
        </p:nvSpPr>
        <p:spPr>
          <a:xfrm>
            <a:off x="2843270" y="2050180"/>
            <a:ext cx="6505459" cy="1806978"/>
          </a:xfrm>
        </p:spPr>
        <p:txBody>
          <a:bodyPr/>
          <a:lstStyle/>
          <a:p>
            <a:r>
              <a:rPr lang="he-IL" sz="6600" dirty="0"/>
              <a:t>תכנון וניתוח המערכת</a:t>
            </a:r>
          </a:p>
        </p:txBody>
      </p:sp>
    </p:spTree>
    <p:extLst>
      <p:ext uri="{BB962C8B-B14F-4D97-AF65-F5344CB8AC3E}">
        <p14:creationId xmlns:p14="http://schemas.microsoft.com/office/powerpoint/2010/main" val="210304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A2DE88-E220-467B-BFFB-B4254CE8BF8F}"/>
              </a:ext>
            </a:extLst>
          </p:cNvPr>
          <p:cNvSpPr>
            <a:spLocks noGrp="1"/>
          </p:cNvSpPr>
          <p:nvPr>
            <p:ph type="title"/>
          </p:nvPr>
        </p:nvSpPr>
        <p:spPr>
          <a:xfrm>
            <a:off x="646112" y="452718"/>
            <a:ext cx="3656382" cy="702314"/>
          </a:xfrm>
        </p:spPr>
        <p:txBody>
          <a:bodyPr/>
          <a:lstStyle/>
          <a:p>
            <a:r>
              <a:rPr lang="en-US" dirty="0"/>
              <a:t>ERD</a:t>
            </a:r>
            <a:br>
              <a:rPr lang="he-IL" dirty="0"/>
            </a:br>
            <a:endParaRPr lang="he-IL" dirty="0"/>
          </a:p>
        </p:txBody>
      </p:sp>
      <p:pic>
        <p:nvPicPr>
          <p:cNvPr id="4" name="Picture 3">
            <a:extLst>
              <a:ext uri="{FF2B5EF4-FFF2-40B4-BE49-F238E27FC236}">
                <a16:creationId xmlns:a16="http://schemas.microsoft.com/office/drawing/2014/main" id="{58AA9783-9D25-4966-B2BE-57CC1BD9148A}"/>
              </a:ext>
            </a:extLst>
          </p:cNvPr>
          <p:cNvPicPr>
            <a:picLocks noChangeAspect="1"/>
          </p:cNvPicPr>
          <p:nvPr/>
        </p:nvPicPr>
        <p:blipFill>
          <a:blip r:embed="rId2"/>
          <a:stretch>
            <a:fillRect/>
          </a:stretch>
        </p:blipFill>
        <p:spPr>
          <a:xfrm>
            <a:off x="1905448" y="1790298"/>
            <a:ext cx="7662065" cy="4616576"/>
          </a:xfrm>
          <a:prstGeom prst="rect">
            <a:avLst/>
          </a:prstGeom>
        </p:spPr>
      </p:pic>
    </p:spTree>
    <p:extLst>
      <p:ext uri="{BB962C8B-B14F-4D97-AF65-F5344CB8AC3E}">
        <p14:creationId xmlns:p14="http://schemas.microsoft.com/office/powerpoint/2010/main" val="3987008808"/>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260B-9F13-477C-B7F5-CA9C882BEBAD}"/>
              </a:ext>
            </a:extLst>
          </p:cNvPr>
          <p:cNvSpPr>
            <a:spLocks noGrp="1"/>
          </p:cNvSpPr>
          <p:nvPr>
            <p:ph type="title"/>
          </p:nvPr>
        </p:nvSpPr>
        <p:spPr/>
        <p:txBody>
          <a:bodyPr/>
          <a:lstStyle/>
          <a:p>
            <a:r>
              <a:rPr lang="en-US" sz="3600" dirty="0"/>
              <a:t>ACTIVITY DIAGRAM</a:t>
            </a:r>
            <a:br>
              <a:rPr lang="en-US" sz="3600" dirty="0"/>
            </a:br>
            <a:endParaRPr lang="he-IL" sz="3600" dirty="0"/>
          </a:p>
        </p:txBody>
      </p:sp>
      <p:pic>
        <p:nvPicPr>
          <p:cNvPr id="5" name="Picture 4">
            <a:extLst>
              <a:ext uri="{FF2B5EF4-FFF2-40B4-BE49-F238E27FC236}">
                <a16:creationId xmlns:a16="http://schemas.microsoft.com/office/drawing/2014/main" id="{178574AC-A228-4BB0-886F-79EB79DDDA6F}"/>
              </a:ext>
            </a:extLst>
          </p:cNvPr>
          <p:cNvPicPr>
            <a:picLocks noChangeAspect="1"/>
          </p:cNvPicPr>
          <p:nvPr/>
        </p:nvPicPr>
        <p:blipFill>
          <a:blip r:embed="rId2"/>
          <a:stretch>
            <a:fillRect/>
          </a:stretch>
        </p:blipFill>
        <p:spPr>
          <a:xfrm>
            <a:off x="5605112" y="238025"/>
            <a:ext cx="4676775" cy="6362700"/>
          </a:xfrm>
          <a:prstGeom prst="rect">
            <a:avLst/>
          </a:prstGeom>
        </p:spPr>
      </p:pic>
    </p:spTree>
    <p:extLst>
      <p:ext uri="{BB962C8B-B14F-4D97-AF65-F5344CB8AC3E}">
        <p14:creationId xmlns:p14="http://schemas.microsoft.com/office/powerpoint/2010/main" val="237876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E250F-80EB-4AE6-8B3E-3E80FE62D949}"/>
              </a:ext>
            </a:extLst>
          </p:cNvPr>
          <p:cNvPicPr>
            <a:picLocks noChangeAspect="1"/>
          </p:cNvPicPr>
          <p:nvPr/>
        </p:nvPicPr>
        <p:blipFill>
          <a:blip r:embed="rId2"/>
          <a:stretch>
            <a:fillRect/>
          </a:stretch>
        </p:blipFill>
        <p:spPr>
          <a:xfrm>
            <a:off x="1602254" y="1314450"/>
            <a:ext cx="8467725" cy="5543550"/>
          </a:xfrm>
          <a:prstGeom prst="rect">
            <a:avLst/>
          </a:prstGeom>
        </p:spPr>
      </p:pic>
      <p:sp>
        <p:nvSpPr>
          <p:cNvPr id="2" name="TextBox 1">
            <a:extLst>
              <a:ext uri="{FF2B5EF4-FFF2-40B4-BE49-F238E27FC236}">
                <a16:creationId xmlns:a16="http://schemas.microsoft.com/office/drawing/2014/main" id="{EC7A9275-7953-4C5A-8875-77DCE9213F96}"/>
              </a:ext>
            </a:extLst>
          </p:cNvPr>
          <p:cNvSpPr txBox="1"/>
          <p:nvPr/>
        </p:nvSpPr>
        <p:spPr>
          <a:xfrm>
            <a:off x="1251284" y="317634"/>
            <a:ext cx="2964581" cy="738664"/>
          </a:xfrm>
          <a:prstGeom prst="rect">
            <a:avLst/>
          </a:prstGeom>
          <a:noFill/>
        </p:spPr>
        <p:txBody>
          <a:bodyPr wrap="square" rtlCol="1">
            <a:spAutoFit/>
          </a:bodyPr>
          <a:lstStyle/>
          <a:p>
            <a:r>
              <a:rPr lang="en-US" sz="2400" dirty="0"/>
              <a:t>USE CASE UML</a:t>
            </a:r>
          </a:p>
          <a:p>
            <a:endParaRPr lang="he-IL" dirty="0"/>
          </a:p>
        </p:txBody>
      </p:sp>
    </p:spTree>
    <p:extLst>
      <p:ext uri="{BB962C8B-B14F-4D97-AF65-F5344CB8AC3E}">
        <p14:creationId xmlns:p14="http://schemas.microsoft.com/office/powerpoint/2010/main" val="422682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A8DF3-9E5F-4C18-B2BC-06CA5EC72B5B}"/>
              </a:ext>
            </a:extLst>
          </p:cNvPr>
          <p:cNvPicPr>
            <a:picLocks noChangeAspect="1"/>
          </p:cNvPicPr>
          <p:nvPr/>
        </p:nvPicPr>
        <p:blipFill>
          <a:blip r:embed="rId2"/>
          <a:stretch>
            <a:fillRect/>
          </a:stretch>
        </p:blipFill>
        <p:spPr>
          <a:xfrm>
            <a:off x="2475807" y="0"/>
            <a:ext cx="7240385" cy="6858000"/>
          </a:xfrm>
          <a:prstGeom prst="rect">
            <a:avLst/>
          </a:prstGeom>
        </p:spPr>
      </p:pic>
    </p:spTree>
    <p:extLst>
      <p:ext uri="{BB962C8B-B14F-4D97-AF65-F5344CB8AC3E}">
        <p14:creationId xmlns:p14="http://schemas.microsoft.com/office/powerpoint/2010/main" val="2329660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566</TotalTime>
  <Words>380</Words>
  <Application>Microsoft Office PowerPoint</Application>
  <PresentationFormat>Widescreen</PresentationFormat>
  <Paragraphs>62</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Gothic</vt:lpstr>
      <vt:lpstr>Wingdings 3</vt:lpstr>
      <vt:lpstr>Ion</vt:lpstr>
      <vt:lpstr>PowerPoint Presentation</vt:lpstr>
      <vt:lpstr>תאור המערכת</vt:lpstr>
      <vt:lpstr>מטרות</vt:lpstr>
      <vt:lpstr>דרישות מרכזיות</vt:lpstr>
      <vt:lpstr>תכנון וניתוח המערכת</vt:lpstr>
      <vt:lpstr>ERD </vt:lpstr>
      <vt:lpstr>ACTIVITY DIAGRAM </vt:lpstr>
      <vt:lpstr>PowerPoint Presentation</vt:lpstr>
      <vt:lpstr>PowerPoint Presentation</vt:lpstr>
      <vt:lpstr>PowerPoint Presentation</vt:lpstr>
      <vt:lpstr>PowerPoint Presentation</vt:lpstr>
      <vt:lpstr>PowerPoint Presentation</vt:lpstr>
      <vt:lpstr>הצגת האפליקציה - פונקציונליות</vt:lpstr>
      <vt:lpstr>פונקציונליות</vt:lpstr>
      <vt:lpstr>הרשמת לקוח </vt:lpstr>
      <vt:lpstr>עריכת פרטי משתמש 1\2</vt:lpstr>
      <vt:lpstr>עריכת פרטי משתמש 2\2</vt:lpstr>
      <vt:lpstr>חיפוש מסעדה לפי פרמטרים שונים 1\2 </vt:lpstr>
      <vt:lpstr>חיפוש מסעדה לפי פרמטרים שונים  2\2</vt:lpstr>
      <vt:lpstr>הזמנה ממסעדה 1\3</vt:lpstr>
      <vt:lpstr>PowerPoint Presentation</vt:lpstr>
      <vt:lpstr>PowerPoint Presentation</vt:lpstr>
      <vt:lpstr>אפשרות לעבור לטלפון בלחיצה על המספר בתיאור מסעדה</vt:lpstr>
      <vt:lpstr>היסטוריית הזמנות והזמנה חוזרת  </vt:lpstr>
      <vt:lpstr>הרשמת מסעדה 1\2</vt:lpstr>
      <vt:lpstr>PowerPoint Presentation</vt:lpstr>
      <vt:lpstr>עריכת פרטי משתמש</vt:lpstr>
      <vt:lpstr>עריכת תפריט המסעדה</vt:lpstr>
      <vt:lpstr>יצירת תפריט מסעדה</vt:lpstr>
      <vt:lpstr>היסטוריית הזמנות</vt:lpstr>
      <vt:lpstr>סטטיסטיקת הזמנות מהאפליקציה</vt:lpstr>
      <vt:lpstr>מערכת ניהול הזמנות בזמן אמת צד לקוח ומסעדה ביחד  </vt:lpstr>
      <vt:lpstr>קבלת ההזמנה בידי המסעדה</vt:lpstr>
      <vt:lpstr>עדכון סטטוס בלחיצה על ידי בעל המסעדה</vt:lpstr>
      <vt:lpstr>נוטיפיקציה ועדכון הסטטוס אצל המשתמש</vt:lpstr>
      <vt:lpstr>מעבר סטטוס הזמנה בלקוח \ מסעדה</vt:lpstr>
      <vt:lpstr>מעבר סטטוס הזמנה בלקוח \ מסעדה</vt:lpstr>
      <vt:lpstr>ההזמנה עוברת להיסטוריה</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amitai</dc:creator>
  <cp:lastModifiedBy>evgeny vendrov</cp:lastModifiedBy>
  <cp:revision>59</cp:revision>
  <dcterms:created xsi:type="dcterms:W3CDTF">2020-01-14T10:33:36Z</dcterms:created>
  <dcterms:modified xsi:type="dcterms:W3CDTF">2020-01-23T06:52:20Z</dcterms:modified>
</cp:coreProperties>
</file>